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467" r:id="rId2"/>
    <p:sldId id="257" r:id="rId3"/>
    <p:sldId id="350" r:id="rId4"/>
    <p:sldId id="258" r:id="rId5"/>
    <p:sldId id="347" r:id="rId6"/>
    <p:sldId id="260" r:id="rId7"/>
    <p:sldId id="261" r:id="rId8"/>
    <p:sldId id="262" r:id="rId9"/>
    <p:sldId id="358" r:id="rId10"/>
    <p:sldId id="266" r:id="rId11"/>
    <p:sldId id="268" r:id="rId12"/>
    <p:sldId id="342" r:id="rId13"/>
    <p:sldId id="292" r:id="rId14"/>
    <p:sldId id="270" r:id="rId15"/>
    <p:sldId id="468" r:id="rId16"/>
    <p:sldId id="352" r:id="rId17"/>
    <p:sldId id="353" r:id="rId18"/>
    <p:sldId id="473" r:id="rId19"/>
    <p:sldId id="472" r:id="rId20"/>
    <p:sldId id="272" r:id="rId21"/>
    <p:sldId id="273" r:id="rId22"/>
    <p:sldId id="277" r:id="rId23"/>
    <p:sldId id="279" r:id="rId24"/>
    <p:sldId id="362" r:id="rId25"/>
    <p:sldId id="364" r:id="rId26"/>
    <p:sldId id="278" r:id="rId27"/>
    <p:sldId id="359" r:id="rId28"/>
    <p:sldId id="360" r:id="rId29"/>
    <p:sldId id="281" r:id="rId30"/>
    <p:sldId id="369" r:id="rId31"/>
    <p:sldId id="365" r:id="rId32"/>
    <p:sldId id="283" r:id="rId33"/>
    <p:sldId id="284" r:id="rId34"/>
    <p:sldId id="288" r:id="rId35"/>
    <p:sldId id="471" r:id="rId36"/>
    <p:sldId id="330" r:id="rId37"/>
    <p:sldId id="331" r:id="rId38"/>
    <p:sldId id="332" r:id="rId39"/>
    <p:sldId id="299" r:id="rId40"/>
    <p:sldId id="302" r:id="rId41"/>
    <p:sldId id="309" r:id="rId42"/>
    <p:sldId id="469" r:id="rId43"/>
    <p:sldId id="370" r:id="rId44"/>
    <p:sldId id="304" r:id="rId45"/>
    <p:sldId id="305" r:id="rId46"/>
    <p:sldId id="338" r:id="rId47"/>
    <p:sldId id="306" r:id="rId48"/>
    <p:sldId id="307" r:id="rId49"/>
    <p:sldId id="308" r:id="rId50"/>
    <p:sldId id="310" r:id="rId51"/>
    <p:sldId id="312" r:id="rId52"/>
    <p:sldId id="313" r:id="rId53"/>
    <p:sldId id="314" r:id="rId54"/>
    <p:sldId id="315" r:id="rId55"/>
    <p:sldId id="374" r:id="rId56"/>
    <p:sldId id="316" r:id="rId57"/>
    <p:sldId id="317" r:id="rId58"/>
    <p:sldId id="329" r:id="rId59"/>
    <p:sldId id="375" r:id="rId60"/>
    <p:sldId id="376" r:id="rId61"/>
    <p:sldId id="318" r:id="rId62"/>
    <p:sldId id="320" r:id="rId63"/>
    <p:sldId id="341" r:id="rId64"/>
    <p:sldId id="321" r:id="rId65"/>
    <p:sldId id="345" r:id="rId66"/>
    <p:sldId id="346" r:id="rId67"/>
    <p:sldId id="322" r:id="rId68"/>
    <p:sldId id="377" r:id="rId69"/>
    <p:sldId id="378" r:id="rId70"/>
    <p:sldId id="367" r:id="rId71"/>
    <p:sldId id="368" r:id="rId72"/>
    <p:sldId id="323" r:id="rId73"/>
    <p:sldId id="379" r:id="rId74"/>
    <p:sldId id="325" r:id="rId75"/>
    <p:sldId id="372" r:id="rId76"/>
    <p:sldId id="326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327" r:id="rId101"/>
    <p:sldId id="328" r:id="rId102"/>
    <p:sldId id="403" r:id="rId103"/>
    <p:sldId id="404" r:id="rId104"/>
    <p:sldId id="405" r:id="rId105"/>
    <p:sldId id="406" r:id="rId106"/>
    <p:sldId id="407" r:id="rId107"/>
    <p:sldId id="408" r:id="rId108"/>
    <p:sldId id="409" r:id="rId109"/>
    <p:sldId id="411" r:id="rId110"/>
    <p:sldId id="410" r:id="rId111"/>
    <p:sldId id="412" r:id="rId112"/>
    <p:sldId id="413" r:id="rId113"/>
    <p:sldId id="414" r:id="rId114"/>
    <p:sldId id="419" r:id="rId115"/>
    <p:sldId id="423" r:id="rId116"/>
    <p:sldId id="424" r:id="rId117"/>
    <p:sldId id="425" r:id="rId118"/>
    <p:sldId id="415" r:id="rId119"/>
    <p:sldId id="479" r:id="rId120"/>
    <p:sldId id="461" r:id="rId121"/>
    <p:sldId id="462" r:id="rId122"/>
    <p:sldId id="463" r:id="rId123"/>
    <p:sldId id="464" r:id="rId124"/>
    <p:sldId id="466" r:id="rId125"/>
    <p:sldId id="460" r:id="rId126"/>
    <p:sldId id="427" r:id="rId127"/>
    <p:sldId id="428" r:id="rId128"/>
    <p:sldId id="438" r:id="rId129"/>
    <p:sldId id="433" r:id="rId130"/>
    <p:sldId id="434" r:id="rId131"/>
    <p:sldId id="439" r:id="rId132"/>
    <p:sldId id="440" r:id="rId133"/>
    <p:sldId id="441" r:id="rId134"/>
    <p:sldId id="442" r:id="rId135"/>
    <p:sldId id="443" r:id="rId136"/>
    <p:sldId id="444" r:id="rId137"/>
    <p:sldId id="470" r:id="rId138"/>
    <p:sldId id="445" r:id="rId139"/>
    <p:sldId id="446" r:id="rId140"/>
    <p:sldId id="447" r:id="rId141"/>
    <p:sldId id="457" r:id="rId142"/>
    <p:sldId id="449" r:id="rId143"/>
    <p:sldId id="450" r:id="rId144"/>
    <p:sldId id="451" r:id="rId145"/>
    <p:sldId id="452" r:id="rId146"/>
    <p:sldId id="458" r:id="rId147"/>
    <p:sldId id="459" r:id="rId148"/>
    <p:sldId id="454" r:id="rId149"/>
    <p:sldId id="455" r:id="rId150"/>
    <p:sldId id="456" r:id="rId151"/>
    <p:sldId id="480" r:id="rId1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5u4fCMK93srjiQqJndRrw==" hashData="Cl3+D7vA4+GYt/RjCMoHGHd2mvn3zohtAHy+/GnWgez8tWZS3RbvdDnon992fDux+IBm4wEizvDMBCwhYBWGU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CCCC"/>
    <a:srgbClr val="66FF33"/>
    <a:srgbClr val="9900CC"/>
    <a:srgbClr val="660066"/>
    <a:srgbClr val="E6E3D2"/>
    <a:srgbClr val="F8EDEC"/>
    <a:srgbClr val="009E47"/>
    <a:srgbClr val="006600"/>
    <a:srgbClr val="0B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DD572-8F0C-476B-BFF5-F00018AEE252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3545-8D9D-4ED1-86F6-499A7FEA4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Analysis of Algorithms                           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Institute of Engineering &amp; Technology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5400" b="1" cap="all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Autofit/>
          </a:bodyPr>
          <a:lstStyle>
            <a:lvl1pPr marL="0" indent="0">
              <a:buNone/>
              <a:defRPr sz="5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Analysis of Algorithms                            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Institute of Engineering &amp; Technology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1.png"/><Relationship Id="rId7" Type="http://schemas.openxmlformats.org/officeDocument/2006/relationships/image" Target="../media/image4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8.png"/><Relationship Id="rId4" Type="http://schemas.openxmlformats.org/officeDocument/2006/relationships/image" Target="../media/image39.png"/><Relationship Id="rId9" Type="http://schemas.openxmlformats.org/officeDocument/2006/relationships/image" Target="../media/image4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1.png"/><Relationship Id="rId7" Type="http://schemas.openxmlformats.org/officeDocument/2006/relationships/image" Target="../media/image99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1110.png"/><Relationship Id="rId4" Type="http://schemas.openxmlformats.org/officeDocument/2006/relationships/image" Target="../media/image810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98.png"/><Relationship Id="rId7" Type="http://schemas.openxmlformats.org/officeDocument/2006/relationships/image" Target="../media/image67.png"/><Relationship Id="rId12" Type="http://schemas.openxmlformats.org/officeDocument/2006/relationships/image" Target="../media/image1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10.png"/><Relationship Id="rId5" Type="http://schemas.openxmlformats.org/officeDocument/2006/relationships/image" Target="../media/image100.png"/><Relationship Id="rId10" Type="http://schemas.openxmlformats.org/officeDocument/2006/relationships/image" Target="../media/image51.png"/><Relationship Id="rId4" Type="http://schemas.openxmlformats.org/officeDocument/2006/relationships/image" Target="../media/image99.png"/><Relationship Id="rId9" Type="http://schemas.openxmlformats.org/officeDocument/2006/relationships/image" Target="../media/image9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7.png"/><Relationship Id="rId3" Type="http://schemas.openxmlformats.org/officeDocument/2006/relationships/image" Target="../media/image53.png"/><Relationship Id="rId21" Type="http://schemas.openxmlformats.org/officeDocument/2006/relationships/image" Target="../media/image76.png"/><Relationship Id="rId7" Type="http://schemas.openxmlformats.org/officeDocument/2006/relationships/image" Target="../media/image70.png"/><Relationship Id="rId12" Type="http://schemas.openxmlformats.org/officeDocument/2006/relationships/image" Target="../media/image56.png"/><Relationship Id="rId2" Type="http://schemas.openxmlformats.org/officeDocument/2006/relationships/image" Target="../media/image52.png"/><Relationship Id="rId16" Type="http://schemas.openxmlformats.org/officeDocument/2006/relationships/image" Target="../media/image60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05.png"/><Relationship Id="rId5" Type="http://schemas.openxmlformats.org/officeDocument/2006/relationships/image" Target="../media/image68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2.png"/><Relationship Id="rId14" Type="http://schemas.openxmlformats.org/officeDocument/2006/relationships/image" Target="../media/image58.png"/><Relationship Id="rId2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5.png"/><Relationship Id="rId7" Type="http://schemas.openxmlformats.org/officeDocument/2006/relationships/image" Target="../media/image7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61.png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../media/image8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80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8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89.png"/><Relationship Id="rId9" Type="http://schemas.openxmlformats.org/officeDocument/2006/relationships/image" Target="../media/image1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6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12" Type="http://schemas.openxmlformats.org/officeDocument/2006/relationships/image" Target="../media/image13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32.png"/><Relationship Id="rId5" Type="http://schemas.openxmlformats.org/officeDocument/2006/relationships/image" Target="../media/image106.png"/><Relationship Id="rId15" Type="http://schemas.openxmlformats.org/officeDocument/2006/relationships/image" Target="../media/image790.png"/><Relationship Id="rId10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26.png"/><Relationship Id="rId1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-1" y="1014219"/>
            <a:ext cx="5743977" cy="3496459"/>
            <a:chOff x="0" y="1014218"/>
            <a:chExt cx="7552268" cy="3496459"/>
          </a:xfrm>
        </p:grpSpPr>
        <p:sp>
          <p:nvSpPr>
            <p:cNvPr id="4" name="Pentagon 3"/>
            <p:cNvSpPr/>
            <p:nvPr/>
          </p:nvSpPr>
          <p:spPr>
            <a:xfrm>
              <a:off x="0" y="1424577"/>
              <a:ext cx="7552268" cy="3086100"/>
            </a:xfrm>
            <a:prstGeom prst="homePlate">
              <a:avLst/>
            </a:prstGeom>
            <a:solidFill>
              <a:srgbClr val="59595B"/>
            </a:solidFill>
            <a:ln>
              <a:solidFill>
                <a:srgbClr val="595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0" y="1014218"/>
              <a:ext cx="5278947" cy="1102855"/>
              <a:chOff x="0" y="1014218"/>
              <a:chExt cx="5278947" cy="1102855"/>
            </a:xfrm>
          </p:grpSpPr>
          <p:sp>
            <p:nvSpPr>
              <p:cNvPr id="5" name="Pentagon 4"/>
              <p:cNvSpPr/>
              <p:nvPr/>
            </p:nvSpPr>
            <p:spPr>
              <a:xfrm>
                <a:off x="0" y="1014218"/>
                <a:ext cx="5278947" cy="1075928"/>
              </a:xfrm>
              <a:prstGeom prst="homePlat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37041" y="1101410"/>
                <a:ext cx="4181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Swis721 Cn BT" panose="020B050602020203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2150703</a:t>
                </a:r>
              </a:p>
              <a:p>
                <a:r>
                  <a:rPr lang="en-US" sz="2000" b="1" dirty="0">
                    <a:latin typeface="Swis721 Cn BT" panose="020B050602020203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Analysis and Design of Algorithms (ADA)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77782" y="2245294"/>
            <a:ext cx="4188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wis721 Cn BT" panose="020B050602020203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Unit-2</a:t>
            </a:r>
          </a:p>
          <a:p>
            <a:r>
              <a:rPr lang="en-US" sz="3600" b="1" dirty="0">
                <a:solidFill>
                  <a:schemeClr val="bg1"/>
                </a:solidFill>
                <a:latin typeface="Swis721 Cn BT" panose="020B050602020203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Analysis of Algorithms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04943" y="4487341"/>
            <a:ext cx="405675" cy="294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7782" y="4742177"/>
            <a:ext cx="328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721 Cn BT" panose="020B0506020202030204" pitchFamily="34" charset="0"/>
              </a:rPr>
              <a:t>Dr. Gopi Sanghani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80" y="4610884"/>
            <a:ext cx="3662363" cy="119062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452779" y="1355494"/>
            <a:ext cx="4691220" cy="3258779"/>
            <a:chOff x="4452779" y="1355494"/>
            <a:chExt cx="4691220" cy="3258779"/>
          </a:xfrm>
        </p:grpSpPr>
        <p:sp>
          <p:nvSpPr>
            <p:cNvPr id="35" name="Freeform 34"/>
            <p:cNvSpPr/>
            <p:nvPr/>
          </p:nvSpPr>
          <p:spPr>
            <a:xfrm rot="5400000">
              <a:off x="5735866" y="868986"/>
              <a:ext cx="2615742" cy="4200524"/>
            </a:xfrm>
            <a:custGeom>
              <a:avLst/>
              <a:gdLst>
                <a:gd name="connsiteX0" fmla="*/ 0 w 2615742"/>
                <a:gd name="connsiteY0" fmla="*/ 4200524 h 4200524"/>
                <a:gd name="connsiteX1" fmla="*/ 0 w 2615742"/>
                <a:gd name="connsiteY1" fmla="*/ 0 h 4200524"/>
                <a:gd name="connsiteX2" fmla="*/ 2615742 w 2615742"/>
                <a:gd name="connsiteY2" fmla="*/ 0 h 4200524"/>
                <a:gd name="connsiteX3" fmla="*/ 2615742 w 2615742"/>
                <a:gd name="connsiteY3" fmla="*/ 4200524 h 4200524"/>
                <a:gd name="connsiteX4" fmla="*/ 1336435 w 2615742"/>
                <a:gd name="connsiteY4" fmla="*/ 2752724 h 420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742" h="4200524">
                  <a:moveTo>
                    <a:pt x="0" y="4200524"/>
                  </a:moveTo>
                  <a:lnTo>
                    <a:pt x="0" y="0"/>
                  </a:lnTo>
                  <a:lnTo>
                    <a:pt x="2615742" y="0"/>
                  </a:lnTo>
                  <a:lnTo>
                    <a:pt x="2615742" y="4200524"/>
                  </a:lnTo>
                  <a:lnTo>
                    <a:pt x="1336435" y="2752724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4660900" y="1424578"/>
              <a:ext cx="1739901" cy="1600223"/>
            </a:xfrm>
            <a:prstGeom prst="line">
              <a:avLst/>
            </a:prstGeom>
            <a:ln w="76200">
              <a:solidFill>
                <a:srgbClr val="A1A6A9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4619625" y="2973997"/>
              <a:ext cx="1781177" cy="1574191"/>
            </a:xfrm>
            <a:prstGeom prst="line">
              <a:avLst/>
            </a:prstGeom>
            <a:ln w="76200">
              <a:solidFill>
                <a:srgbClr val="A1A6A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559617" y="1408528"/>
              <a:ext cx="279083" cy="1657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87545" y="1355494"/>
              <a:ext cx="351155" cy="310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452779" y="4596819"/>
              <a:ext cx="261619" cy="1745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452779" y="4548188"/>
              <a:ext cx="385921" cy="1112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74" y="1275754"/>
            <a:ext cx="495369" cy="190527"/>
          </a:xfrm>
          <a:prstGeom prst="rect">
            <a:avLst/>
          </a:prstGeom>
        </p:spPr>
      </p:pic>
      <p:pic>
        <p:nvPicPr>
          <p:cNvPr id="42" name="Picture 4" descr="Image result for ANALYSIS AND DESIGN OF ALGORITHMS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56" y="1933323"/>
            <a:ext cx="2130644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297915" y="5225106"/>
            <a:ext cx="340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wis721 Cn BT" panose="020B0506020202030204"/>
              </a:rPr>
              <a:t>     9825621471</a:t>
            </a:r>
          </a:p>
          <a:p>
            <a:r>
              <a:rPr lang="en-US" dirty="0">
                <a:latin typeface="Swis721 Cn BT" panose="020B0506020202030204"/>
              </a:rPr>
              <a:t>     gopi.sanghani@darshan.ac.in</a:t>
            </a:r>
          </a:p>
        </p:txBody>
      </p:sp>
      <p:sp>
        <p:nvSpPr>
          <p:cNvPr id="49" name="Shape 509"/>
          <p:cNvSpPr/>
          <p:nvPr/>
        </p:nvSpPr>
        <p:spPr>
          <a:xfrm>
            <a:off x="308251" y="5275944"/>
            <a:ext cx="144000" cy="25200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50" name="Shape 413"/>
          <p:cNvSpPr/>
          <p:nvPr/>
        </p:nvSpPr>
        <p:spPr>
          <a:xfrm>
            <a:off x="272251" y="5646687"/>
            <a:ext cx="216000" cy="124740"/>
          </a:xfrm>
          <a:custGeom>
            <a:avLst/>
            <a:gdLst/>
            <a:ahLst/>
            <a:cxnLst/>
            <a:rect l="0" t="0" r="0" b="0"/>
            <a:pathLst>
              <a:path w="18608" h="10887" fill="none" extrusionOk="0">
                <a:moveTo>
                  <a:pt x="13493" y="7209"/>
                </a:moveTo>
                <a:lnTo>
                  <a:pt x="18608" y="10887"/>
                </a:lnTo>
                <a:lnTo>
                  <a:pt x="18608" y="10887"/>
                </a:lnTo>
                <a:lnTo>
                  <a:pt x="18608" y="10814"/>
                </a:lnTo>
                <a:lnTo>
                  <a:pt x="18608" y="0"/>
                </a:lnTo>
                <a:lnTo>
                  <a:pt x="9450" y="6625"/>
                </a:lnTo>
                <a:lnTo>
                  <a:pt x="9450" y="6625"/>
                </a:lnTo>
                <a:lnTo>
                  <a:pt x="9377" y="6673"/>
                </a:lnTo>
                <a:lnTo>
                  <a:pt x="9304" y="6673"/>
                </a:lnTo>
                <a:lnTo>
                  <a:pt x="9304" y="6673"/>
                </a:lnTo>
                <a:lnTo>
                  <a:pt x="9231" y="6673"/>
                </a:lnTo>
                <a:lnTo>
                  <a:pt x="9158" y="6625"/>
                </a:lnTo>
                <a:lnTo>
                  <a:pt x="1" y="0"/>
                </a:lnTo>
                <a:lnTo>
                  <a:pt x="1" y="10814"/>
                </a:lnTo>
                <a:lnTo>
                  <a:pt x="1" y="10814"/>
                </a:lnTo>
                <a:lnTo>
                  <a:pt x="1" y="10887"/>
                </a:lnTo>
                <a:lnTo>
                  <a:pt x="5115" y="7209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51" name="Shape 412"/>
          <p:cNvSpPr/>
          <p:nvPr/>
        </p:nvSpPr>
        <p:spPr>
          <a:xfrm>
            <a:off x="272251" y="5632170"/>
            <a:ext cx="216000" cy="13405"/>
          </a:xfrm>
          <a:custGeom>
            <a:avLst/>
            <a:gdLst/>
            <a:ahLst/>
            <a:cxnLst/>
            <a:rect l="0" t="0" r="0" b="0"/>
            <a:pathLst>
              <a:path w="18608" h="1170" fill="none" extrusionOk="0">
                <a:moveTo>
                  <a:pt x="18608" y="1170"/>
                </a:moveTo>
                <a:lnTo>
                  <a:pt x="18608" y="488"/>
                </a:lnTo>
                <a:lnTo>
                  <a:pt x="18608" y="488"/>
                </a:lnTo>
                <a:lnTo>
                  <a:pt x="18608" y="390"/>
                </a:lnTo>
                <a:lnTo>
                  <a:pt x="18559" y="293"/>
                </a:lnTo>
                <a:lnTo>
                  <a:pt x="18535" y="220"/>
                </a:lnTo>
                <a:lnTo>
                  <a:pt x="18462" y="147"/>
                </a:lnTo>
                <a:lnTo>
                  <a:pt x="18389" y="74"/>
                </a:lnTo>
                <a:lnTo>
                  <a:pt x="18316" y="49"/>
                </a:lnTo>
                <a:lnTo>
                  <a:pt x="18218" y="1"/>
                </a:lnTo>
                <a:lnTo>
                  <a:pt x="18121" y="1"/>
                </a:lnTo>
                <a:lnTo>
                  <a:pt x="488" y="1"/>
                </a:lnTo>
                <a:lnTo>
                  <a:pt x="488" y="1"/>
                </a:lnTo>
                <a:lnTo>
                  <a:pt x="390" y="1"/>
                </a:lnTo>
                <a:lnTo>
                  <a:pt x="293" y="49"/>
                </a:lnTo>
                <a:lnTo>
                  <a:pt x="220" y="74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1" y="390"/>
                </a:lnTo>
                <a:lnTo>
                  <a:pt x="1" y="488"/>
                </a:lnTo>
                <a:lnTo>
                  <a:pt x="1" y="1170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52" name="Shape 414"/>
          <p:cNvSpPr/>
          <p:nvPr/>
        </p:nvSpPr>
        <p:spPr>
          <a:xfrm>
            <a:off x="275931" y="5775884"/>
            <a:ext cx="208652" cy="286"/>
          </a:xfrm>
          <a:custGeom>
            <a:avLst/>
            <a:gdLst/>
            <a:ahLst/>
            <a:cxnLst/>
            <a:rect l="0" t="0" r="0" b="0"/>
            <a:pathLst>
              <a:path w="17975" h="25" fill="none" extrusionOk="0">
                <a:moveTo>
                  <a:pt x="0" y="0"/>
                </a:moveTo>
                <a:lnTo>
                  <a:pt x="0" y="0"/>
                </a:lnTo>
                <a:lnTo>
                  <a:pt x="98" y="25"/>
                </a:lnTo>
                <a:lnTo>
                  <a:pt x="171" y="25"/>
                </a:lnTo>
                <a:lnTo>
                  <a:pt x="17804" y="25"/>
                </a:lnTo>
                <a:lnTo>
                  <a:pt x="17804" y="25"/>
                </a:lnTo>
                <a:lnTo>
                  <a:pt x="17877" y="25"/>
                </a:lnTo>
                <a:lnTo>
                  <a:pt x="17974" y="0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619EED-6E18-49E3-B31C-BA282A534091}"/>
              </a:ext>
            </a:extLst>
          </p:cNvPr>
          <p:cNvGrpSpPr/>
          <p:nvPr/>
        </p:nvGrpSpPr>
        <p:grpSpPr>
          <a:xfrm>
            <a:off x="8138" y="1015699"/>
            <a:ext cx="5743977" cy="3496459"/>
            <a:chOff x="0" y="1014218"/>
            <a:chExt cx="7552268" cy="3496459"/>
          </a:xfrm>
        </p:grpSpPr>
        <p:sp>
          <p:nvSpPr>
            <p:cNvPr id="32" name="Pentagon 3">
              <a:extLst>
                <a:ext uri="{FF2B5EF4-FFF2-40B4-BE49-F238E27FC236}">
                  <a16:creationId xmlns:a16="http://schemas.microsoft.com/office/drawing/2014/main" id="{CA60FDAD-0483-4D41-93AB-2414D8146FEB}"/>
                </a:ext>
              </a:extLst>
            </p:cNvPr>
            <p:cNvSpPr/>
            <p:nvPr/>
          </p:nvSpPr>
          <p:spPr>
            <a:xfrm>
              <a:off x="0" y="1424577"/>
              <a:ext cx="7552268" cy="3086100"/>
            </a:xfrm>
            <a:prstGeom prst="homePlate">
              <a:avLst/>
            </a:prstGeom>
            <a:solidFill>
              <a:srgbClr val="59595B"/>
            </a:solidFill>
            <a:ln>
              <a:solidFill>
                <a:srgbClr val="595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DA1A14-9FB7-4878-B312-C6330C116EA2}"/>
                </a:ext>
              </a:extLst>
            </p:cNvPr>
            <p:cNvGrpSpPr/>
            <p:nvPr/>
          </p:nvGrpSpPr>
          <p:grpSpPr>
            <a:xfrm>
              <a:off x="0" y="1014218"/>
              <a:ext cx="5278947" cy="1102855"/>
              <a:chOff x="0" y="1014218"/>
              <a:chExt cx="5278947" cy="1102855"/>
            </a:xfrm>
          </p:grpSpPr>
          <p:sp>
            <p:nvSpPr>
              <p:cNvPr id="43" name="Pentagon 4">
                <a:extLst>
                  <a:ext uri="{FF2B5EF4-FFF2-40B4-BE49-F238E27FC236}">
                    <a16:creationId xmlns:a16="http://schemas.microsoft.com/office/drawing/2014/main" id="{10EBA2EE-F365-4DB1-A138-1D16B2F5DF6C}"/>
                  </a:ext>
                </a:extLst>
              </p:cNvPr>
              <p:cNvSpPr/>
              <p:nvPr/>
            </p:nvSpPr>
            <p:spPr>
              <a:xfrm>
                <a:off x="0" y="1014218"/>
                <a:ext cx="5278947" cy="1075928"/>
              </a:xfrm>
              <a:prstGeom prst="homePlat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3CCF76-7EF3-48B5-A9F3-0C4E61CEA5A3}"/>
                  </a:ext>
                </a:extLst>
              </p:cNvPr>
              <p:cNvSpPr txBox="1"/>
              <p:nvPr/>
            </p:nvSpPr>
            <p:spPr>
              <a:xfrm>
                <a:off x="237041" y="1101410"/>
                <a:ext cx="4181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Swis721 Cn BT" panose="020B050602020203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2150703</a:t>
                </a:r>
              </a:p>
              <a:p>
                <a:r>
                  <a:rPr lang="en-US" sz="2000" b="1" dirty="0">
                    <a:latin typeface="Swis721 Cn BT" panose="020B050602020203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Analysis and Design of Algorithms (ADA)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49B07B-145F-469D-B314-BC9AEB956096}"/>
              </a:ext>
            </a:extLst>
          </p:cNvPr>
          <p:cNvSpPr txBox="1"/>
          <p:nvPr/>
        </p:nvSpPr>
        <p:spPr>
          <a:xfrm>
            <a:off x="185921" y="2246774"/>
            <a:ext cx="4188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wis721 Cn BT" panose="020B050602020203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Unit-2</a:t>
            </a:r>
          </a:p>
          <a:p>
            <a:r>
              <a:rPr lang="en-US" sz="3600" b="1" dirty="0">
                <a:solidFill>
                  <a:schemeClr val="bg1"/>
                </a:solidFill>
                <a:latin typeface="Swis721 Cn BT" panose="020B050602020203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Analysis of Algorithms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FA8009-FD54-4BE0-A8D7-CE28351789D6}"/>
              </a:ext>
            </a:extLst>
          </p:cNvPr>
          <p:cNvSpPr/>
          <p:nvPr/>
        </p:nvSpPr>
        <p:spPr>
          <a:xfrm>
            <a:off x="4913082" y="4488821"/>
            <a:ext cx="405675" cy="294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8F673C-0014-4256-8289-745AAAC1F3CB}"/>
              </a:ext>
            </a:extLst>
          </p:cNvPr>
          <p:cNvGrpSpPr/>
          <p:nvPr/>
        </p:nvGrpSpPr>
        <p:grpSpPr>
          <a:xfrm>
            <a:off x="4460918" y="1356974"/>
            <a:ext cx="4691220" cy="3258779"/>
            <a:chOff x="4452779" y="1355494"/>
            <a:chExt cx="4691220" cy="3258779"/>
          </a:xfrm>
        </p:grpSpPr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49ABBF1-F10C-441B-B24F-8F309E8CEF30}"/>
                </a:ext>
              </a:extLst>
            </p:cNvPr>
            <p:cNvSpPr/>
            <p:nvPr/>
          </p:nvSpPr>
          <p:spPr>
            <a:xfrm rot="5400000">
              <a:off x="5735866" y="868986"/>
              <a:ext cx="2615742" cy="4200524"/>
            </a:xfrm>
            <a:custGeom>
              <a:avLst/>
              <a:gdLst>
                <a:gd name="connsiteX0" fmla="*/ 0 w 2615742"/>
                <a:gd name="connsiteY0" fmla="*/ 4200524 h 4200524"/>
                <a:gd name="connsiteX1" fmla="*/ 0 w 2615742"/>
                <a:gd name="connsiteY1" fmla="*/ 0 h 4200524"/>
                <a:gd name="connsiteX2" fmla="*/ 2615742 w 2615742"/>
                <a:gd name="connsiteY2" fmla="*/ 0 h 4200524"/>
                <a:gd name="connsiteX3" fmla="*/ 2615742 w 2615742"/>
                <a:gd name="connsiteY3" fmla="*/ 4200524 h 4200524"/>
                <a:gd name="connsiteX4" fmla="*/ 1336435 w 2615742"/>
                <a:gd name="connsiteY4" fmla="*/ 2752724 h 420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742" h="4200524">
                  <a:moveTo>
                    <a:pt x="0" y="4200524"/>
                  </a:moveTo>
                  <a:lnTo>
                    <a:pt x="0" y="0"/>
                  </a:lnTo>
                  <a:lnTo>
                    <a:pt x="2615742" y="0"/>
                  </a:lnTo>
                  <a:lnTo>
                    <a:pt x="2615742" y="4200524"/>
                  </a:lnTo>
                  <a:lnTo>
                    <a:pt x="1336435" y="2752724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0086F0-4064-4119-AA60-B7A6CE8AFA0D}"/>
                </a:ext>
              </a:extLst>
            </p:cNvPr>
            <p:cNvCxnSpPr/>
            <p:nvPr/>
          </p:nvCxnSpPr>
          <p:spPr>
            <a:xfrm>
              <a:off x="4660900" y="1424578"/>
              <a:ext cx="1739901" cy="1600223"/>
            </a:xfrm>
            <a:prstGeom prst="line">
              <a:avLst/>
            </a:prstGeom>
            <a:ln w="76200">
              <a:solidFill>
                <a:srgbClr val="A1A6A9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5EA4BF-4C9B-4284-BEF2-6766C9608454}"/>
                </a:ext>
              </a:extLst>
            </p:cNvPr>
            <p:cNvCxnSpPr/>
            <p:nvPr/>
          </p:nvCxnSpPr>
          <p:spPr>
            <a:xfrm flipH="1">
              <a:off x="4619625" y="2973997"/>
              <a:ext cx="1781177" cy="1574191"/>
            </a:xfrm>
            <a:prstGeom prst="line">
              <a:avLst/>
            </a:prstGeom>
            <a:ln w="76200">
              <a:solidFill>
                <a:srgbClr val="A1A6A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68847C-7A13-4C8E-8092-41285752C6EB}"/>
                </a:ext>
              </a:extLst>
            </p:cNvPr>
            <p:cNvCxnSpPr/>
            <p:nvPr/>
          </p:nvCxnSpPr>
          <p:spPr>
            <a:xfrm>
              <a:off x="4559617" y="1408528"/>
              <a:ext cx="279083" cy="1657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1DB43C4-DC15-40B2-8146-5228CD5A2052}"/>
                </a:ext>
              </a:extLst>
            </p:cNvPr>
            <p:cNvCxnSpPr/>
            <p:nvPr/>
          </p:nvCxnSpPr>
          <p:spPr>
            <a:xfrm flipV="1">
              <a:off x="4487545" y="1355494"/>
              <a:ext cx="351155" cy="310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31F71A2-4AFC-44A8-B3CE-276143D8328D}"/>
                </a:ext>
              </a:extLst>
            </p:cNvPr>
            <p:cNvCxnSpPr/>
            <p:nvPr/>
          </p:nvCxnSpPr>
          <p:spPr>
            <a:xfrm>
              <a:off x="4452779" y="4596819"/>
              <a:ext cx="261619" cy="1745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BCAE716-6B29-4D94-860E-8D91C5EF9A69}"/>
                </a:ext>
              </a:extLst>
            </p:cNvPr>
            <p:cNvCxnSpPr/>
            <p:nvPr/>
          </p:nvCxnSpPr>
          <p:spPr>
            <a:xfrm flipV="1">
              <a:off x="4452779" y="4548188"/>
              <a:ext cx="385921" cy="1112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D8F652E-28C2-40BD-BECB-C17B1AC7A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13" y="1277234"/>
            <a:ext cx="495369" cy="190527"/>
          </a:xfrm>
          <a:prstGeom prst="rect">
            <a:avLst/>
          </a:prstGeom>
        </p:spPr>
      </p:pic>
      <p:pic>
        <p:nvPicPr>
          <p:cNvPr id="63" name="Picture 4" descr="Image result for ANALYSIS AND DESIGN OF ALGORITHMS image">
            <a:extLst>
              <a:ext uri="{FF2B5EF4-FFF2-40B4-BE49-F238E27FC236}">
                <a16:creationId xmlns:a16="http://schemas.microsoft.com/office/drawing/2014/main" id="{CB04FC43-553B-4063-BCA7-7AAEB014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50" y="1819722"/>
            <a:ext cx="2108275" cy="20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hape 509">
            <a:extLst>
              <a:ext uri="{FF2B5EF4-FFF2-40B4-BE49-F238E27FC236}">
                <a16:creationId xmlns:a16="http://schemas.microsoft.com/office/drawing/2014/main" id="{5F3B8236-F38F-4423-9EEF-426053B099B1}"/>
              </a:ext>
            </a:extLst>
          </p:cNvPr>
          <p:cNvSpPr/>
          <p:nvPr/>
        </p:nvSpPr>
        <p:spPr>
          <a:xfrm>
            <a:off x="316390" y="5277424"/>
            <a:ext cx="144000" cy="25200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66" name="Shape 413">
            <a:extLst>
              <a:ext uri="{FF2B5EF4-FFF2-40B4-BE49-F238E27FC236}">
                <a16:creationId xmlns:a16="http://schemas.microsoft.com/office/drawing/2014/main" id="{FF66147B-5636-4772-9E84-C046E79AF7EB}"/>
              </a:ext>
            </a:extLst>
          </p:cNvPr>
          <p:cNvSpPr/>
          <p:nvPr/>
        </p:nvSpPr>
        <p:spPr>
          <a:xfrm>
            <a:off x="280390" y="5648167"/>
            <a:ext cx="216000" cy="124740"/>
          </a:xfrm>
          <a:custGeom>
            <a:avLst/>
            <a:gdLst/>
            <a:ahLst/>
            <a:cxnLst/>
            <a:rect l="0" t="0" r="0" b="0"/>
            <a:pathLst>
              <a:path w="18608" h="10887" fill="none" extrusionOk="0">
                <a:moveTo>
                  <a:pt x="13493" y="7209"/>
                </a:moveTo>
                <a:lnTo>
                  <a:pt x="18608" y="10887"/>
                </a:lnTo>
                <a:lnTo>
                  <a:pt x="18608" y="10887"/>
                </a:lnTo>
                <a:lnTo>
                  <a:pt x="18608" y="10814"/>
                </a:lnTo>
                <a:lnTo>
                  <a:pt x="18608" y="0"/>
                </a:lnTo>
                <a:lnTo>
                  <a:pt x="9450" y="6625"/>
                </a:lnTo>
                <a:lnTo>
                  <a:pt x="9450" y="6625"/>
                </a:lnTo>
                <a:lnTo>
                  <a:pt x="9377" y="6673"/>
                </a:lnTo>
                <a:lnTo>
                  <a:pt x="9304" y="6673"/>
                </a:lnTo>
                <a:lnTo>
                  <a:pt x="9304" y="6673"/>
                </a:lnTo>
                <a:lnTo>
                  <a:pt x="9231" y="6673"/>
                </a:lnTo>
                <a:lnTo>
                  <a:pt x="9158" y="6625"/>
                </a:lnTo>
                <a:lnTo>
                  <a:pt x="1" y="0"/>
                </a:lnTo>
                <a:lnTo>
                  <a:pt x="1" y="10814"/>
                </a:lnTo>
                <a:lnTo>
                  <a:pt x="1" y="10814"/>
                </a:lnTo>
                <a:lnTo>
                  <a:pt x="1" y="10887"/>
                </a:lnTo>
                <a:lnTo>
                  <a:pt x="5115" y="7209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67" name="Shape 412">
            <a:extLst>
              <a:ext uri="{FF2B5EF4-FFF2-40B4-BE49-F238E27FC236}">
                <a16:creationId xmlns:a16="http://schemas.microsoft.com/office/drawing/2014/main" id="{D8A90F9F-F05C-4292-968F-2646C2087C2E}"/>
              </a:ext>
            </a:extLst>
          </p:cNvPr>
          <p:cNvSpPr/>
          <p:nvPr/>
        </p:nvSpPr>
        <p:spPr>
          <a:xfrm>
            <a:off x="280390" y="5633650"/>
            <a:ext cx="216000" cy="13405"/>
          </a:xfrm>
          <a:custGeom>
            <a:avLst/>
            <a:gdLst/>
            <a:ahLst/>
            <a:cxnLst/>
            <a:rect l="0" t="0" r="0" b="0"/>
            <a:pathLst>
              <a:path w="18608" h="1170" fill="none" extrusionOk="0">
                <a:moveTo>
                  <a:pt x="18608" y="1170"/>
                </a:moveTo>
                <a:lnTo>
                  <a:pt x="18608" y="488"/>
                </a:lnTo>
                <a:lnTo>
                  <a:pt x="18608" y="488"/>
                </a:lnTo>
                <a:lnTo>
                  <a:pt x="18608" y="390"/>
                </a:lnTo>
                <a:lnTo>
                  <a:pt x="18559" y="293"/>
                </a:lnTo>
                <a:lnTo>
                  <a:pt x="18535" y="220"/>
                </a:lnTo>
                <a:lnTo>
                  <a:pt x="18462" y="147"/>
                </a:lnTo>
                <a:lnTo>
                  <a:pt x="18389" y="74"/>
                </a:lnTo>
                <a:lnTo>
                  <a:pt x="18316" y="49"/>
                </a:lnTo>
                <a:lnTo>
                  <a:pt x="18218" y="1"/>
                </a:lnTo>
                <a:lnTo>
                  <a:pt x="18121" y="1"/>
                </a:lnTo>
                <a:lnTo>
                  <a:pt x="488" y="1"/>
                </a:lnTo>
                <a:lnTo>
                  <a:pt x="488" y="1"/>
                </a:lnTo>
                <a:lnTo>
                  <a:pt x="390" y="1"/>
                </a:lnTo>
                <a:lnTo>
                  <a:pt x="293" y="49"/>
                </a:lnTo>
                <a:lnTo>
                  <a:pt x="220" y="74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1" y="390"/>
                </a:lnTo>
                <a:lnTo>
                  <a:pt x="1" y="488"/>
                </a:lnTo>
                <a:lnTo>
                  <a:pt x="1" y="1170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  <p:sp>
        <p:nvSpPr>
          <p:cNvPr id="68" name="Shape 414">
            <a:extLst>
              <a:ext uri="{FF2B5EF4-FFF2-40B4-BE49-F238E27FC236}">
                <a16:creationId xmlns:a16="http://schemas.microsoft.com/office/drawing/2014/main" id="{8452BC0D-BD92-4BB9-AC06-6B6DB83F49EA}"/>
              </a:ext>
            </a:extLst>
          </p:cNvPr>
          <p:cNvSpPr/>
          <p:nvPr/>
        </p:nvSpPr>
        <p:spPr>
          <a:xfrm>
            <a:off x="284070" y="5777364"/>
            <a:ext cx="208652" cy="286"/>
          </a:xfrm>
          <a:custGeom>
            <a:avLst/>
            <a:gdLst/>
            <a:ahLst/>
            <a:cxnLst/>
            <a:rect l="0" t="0" r="0" b="0"/>
            <a:pathLst>
              <a:path w="17975" h="25" fill="none" extrusionOk="0">
                <a:moveTo>
                  <a:pt x="0" y="0"/>
                </a:moveTo>
                <a:lnTo>
                  <a:pt x="0" y="0"/>
                </a:lnTo>
                <a:lnTo>
                  <a:pt x="98" y="25"/>
                </a:lnTo>
                <a:lnTo>
                  <a:pt x="171" y="25"/>
                </a:lnTo>
                <a:lnTo>
                  <a:pt x="17804" y="25"/>
                </a:lnTo>
                <a:lnTo>
                  <a:pt x="17804" y="25"/>
                </a:lnTo>
                <a:lnTo>
                  <a:pt x="17877" y="25"/>
                </a:lnTo>
                <a:lnTo>
                  <a:pt x="17974" y="0"/>
                </a:lnTo>
              </a:path>
            </a:pathLst>
          </a:custGeom>
          <a:solidFill>
            <a:schemeClr val="accent2"/>
          </a:solidFill>
          <a:ln w="12175" cap="rnd" cmpd="sng">
            <a:solidFill>
              <a:srgbClr val="59595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5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search is a method for </a:t>
            </a:r>
            <a:r>
              <a:rPr lang="en-US" b="1" dirty="0"/>
              <a:t>finding a particular value </a:t>
            </a:r>
            <a:r>
              <a:rPr lang="en-US" dirty="0"/>
              <a:t>from the given list.</a:t>
            </a:r>
          </a:p>
          <a:p>
            <a:r>
              <a:rPr lang="en-US" dirty="0"/>
              <a:t>The algorithm checks each element, </a:t>
            </a:r>
            <a:r>
              <a:rPr lang="en-US" b="1" dirty="0"/>
              <a:t>one at a time </a:t>
            </a:r>
            <a:r>
              <a:rPr lang="en-US" dirty="0"/>
              <a:t>and in sequence, until the desired element is found. </a:t>
            </a:r>
          </a:p>
          <a:p>
            <a:r>
              <a:rPr lang="en-US" dirty="0"/>
              <a:t>Linear search is the simplest search algorithm.</a:t>
            </a:r>
          </a:p>
          <a:p>
            <a:r>
              <a:rPr lang="en-US" dirty="0"/>
              <a:t>It is a special case of </a:t>
            </a:r>
            <a:r>
              <a:rPr lang="en-US" b="1" dirty="0"/>
              <a:t>brute-force search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58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given element in ascending order using heap sort.  19, 7, 16, 1, 14, 17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1: Create binary tree		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0902"/>
              </p:ext>
            </p:extLst>
          </p:nvPr>
        </p:nvGraphicFramePr>
        <p:xfrm>
          <a:off x="2942165" y="1828800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90500" y="2590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24313" y="3505200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9" name="Straight Connector 8"/>
          <p:cNvCxnSpPr>
            <a:stCxn id="8" idx="3"/>
            <a:endCxn id="10" idx="0"/>
          </p:cNvCxnSpPr>
          <p:nvPr/>
        </p:nvCxnSpPr>
        <p:spPr>
          <a:xfrm flipH="1">
            <a:off x="1854684" y="3997985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549884" y="4463533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" name="Straight Connector 10"/>
          <p:cNvCxnSpPr>
            <a:stCxn id="8" idx="5"/>
            <a:endCxn id="12" idx="1"/>
          </p:cNvCxnSpPr>
          <p:nvPr/>
        </p:nvCxnSpPr>
        <p:spPr>
          <a:xfrm>
            <a:off x="2644639" y="3997985"/>
            <a:ext cx="471205" cy="4712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26570" y="438472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13" name="Straight Connector 12"/>
          <p:cNvCxnSpPr>
            <a:stCxn id="10" idx="3"/>
            <a:endCxn id="14" idx="0"/>
          </p:cNvCxnSpPr>
          <p:nvPr/>
        </p:nvCxnSpPr>
        <p:spPr>
          <a:xfrm flipH="1">
            <a:off x="1447800" y="4956318"/>
            <a:ext cx="191358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143000" y="5414383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5" name="Straight Connector 14"/>
          <p:cNvCxnSpPr>
            <a:stCxn id="10" idx="5"/>
            <a:endCxn id="16" idx="0"/>
          </p:cNvCxnSpPr>
          <p:nvPr/>
        </p:nvCxnSpPr>
        <p:spPr>
          <a:xfrm>
            <a:off x="2070210" y="4956318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035039" y="5414383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3" name="Straight Connector 22"/>
          <p:cNvCxnSpPr>
            <a:stCxn id="12" idx="4"/>
            <a:endCxn id="24" idx="0"/>
          </p:cNvCxnSpPr>
          <p:nvPr/>
        </p:nvCxnSpPr>
        <p:spPr>
          <a:xfrm flipH="1">
            <a:off x="3074445" y="4962060"/>
            <a:ext cx="256925" cy="4523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769645" y="5414383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5623404" y="3505200"/>
            <a:ext cx="2493170" cy="2486516"/>
            <a:chOff x="5623404" y="3505200"/>
            <a:chExt cx="2493170" cy="2486516"/>
          </a:xfrm>
        </p:grpSpPr>
        <p:cxnSp>
          <p:nvCxnSpPr>
            <p:cNvPr id="37" name="Straight Connector 36"/>
            <p:cNvCxnSpPr>
              <a:stCxn id="32" idx="4"/>
              <a:endCxn id="38" idx="0"/>
            </p:cNvCxnSpPr>
            <p:nvPr/>
          </p:nvCxnSpPr>
          <p:spPr>
            <a:xfrm flipH="1">
              <a:off x="7554849" y="4962060"/>
              <a:ext cx="256925" cy="4523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19</a:t>
              </a:r>
            </a:p>
          </p:txBody>
        </p:sp>
        <p:cxnSp>
          <p:nvCxnSpPr>
            <p:cNvPr id="29" name="Straight Connector 28"/>
            <p:cNvCxnSpPr>
              <a:stCxn id="28" idx="3"/>
              <a:endCxn id="30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1" name="Straight Connector 30"/>
            <p:cNvCxnSpPr>
              <a:stCxn id="28" idx="5"/>
              <a:endCxn id="32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3" name="Straight Connector 32"/>
            <p:cNvCxnSpPr>
              <a:stCxn id="30" idx="3"/>
              <a:endCxn id="34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5" name="Straight Connector 34"/>
            <p:cNvCxnSpPr>
              <a:stCxn id="30" idx="5"/>
              <a:endCxn id="36" idx="0"/>
            </p:cNvCxnSpPr>
            <p:nvPr/>
          </p:nvCxnSpPr>
          <p:spPr>
            <a:xfrm>
              <a:off x="6550614" y="4956318"/>
              <a:ext cx="269629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515443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250049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4570945" y="2667001"/>
            <a:ext cx="2111" cy="3733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17"/>
          <p:cNvSpPr>
            <a:spLocks/>
          </p:cNvSpPr>
          <p:nvPr/>
        </p:nvSpPr>
        <p:spPr bwMode="auto">
          <a:xfrm>
            <a:off x="1905000" y="5065962"/>
            <a:ext cx="207824" cy="39741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Freeform 18"/>
          <p:cNvSpPr>
            <a:spLocks/>
          </p:cNvSpPr>
          <p:nvPr/>
        </p:nvSpPr>
        <p:spPr bwMode="auto">
          <a:xfrm>
            <a:off x="2228763" y="4895781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Freeform 11"/>
          <p:cNvSpPr>
            <a:spLocks/>
          </p:cNvSpPr>
          <p:nvPr/>
        </p:nvSpPr>
        <p:spPr bwMode="auto">
          <a:xfrm>
            <a:off x="2918070" y="4921598"/>
            <a:ext cx="219851" cy="44850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2"/>
          <p:cNvSpPr>
            <a:spLocks/>
          </p:cNvSpPr>
          <p:nvPr/>
        </p:nvSpPr>
        <p:spPr bwMode="auto">
          <a:xfrm>
            <a:off x="3276600" y="5029200"/>
            <a:ext cx="219851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1391" y="2817373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2: Create Max-heap</a:t>
            </a:r>
          </a:p>
        </p:txBody>
      </p:sp>
      <p:sp>
        <p:nvSpPr>
          <p:cNvPr id="52" name="Freeform 51"/>
          <p:cNvSpPr/>
          <p:nvPr/>
        </p:nvSpPr>
        <p:spPr>
          <a:xfrm>
            <a:off x="4386760" y="2286000"/>
            <a:ext cx="1541444" cy="211189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 rot="10800000">
            <a:off x="3782228" y="1602227"/>
            <a:ext cx="1627972" cy="22657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0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24" grpId="0" animBg="1"/>
      <p:bldP spid="43" grpId="0" animBg="1"/>
      <p:bldP spid="44" grpId="0" animBg="1"/>
      <p:bldP spid="45" grpId="0" animBg="1"/>
      <p:bldP spid="46" grpId="0" animBg="1"/>
      <p:bldP spid="48" grpId="0"/>
      <p:bldP spid="52" grpId="0" animBg="1"/>
      <p:bldP spid="5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830" y="2667000"/>
            <a:ext cx="2493170" cy="2486516"/>
            <a:chOff x="5623404" y="3505200"/>
            <a:chExt cx="2493170" cy="2486516"/>
          </a:xfrm>
        </p:grpSpPr>
        <p:cxnSp>
          <p:nvCxnSpPr>
            <p:cNvPr id="5" name="Straight Connector 4"/>
            <p:cNvCxnSpPr>
              <a:stCxn id="10" idx="4"/>
              <a:endCxn id="15" idx="0"/>
            </p:cNvCxnSpPr>
            <p:nvPr/>
          </p:nvCxnSpPr>
          <p:spPr>
            <a:xfrm flipH="1">
              <a:off x="7554849" y="4962060"/>
              <a:ext cx="256925" cy="4523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19</a:t>
              </a:r>
            </a:p>
          </p:txBody>
        </p:sp>
        <p:cxnSp>
          <p:nvCxnSpPr>
            <p:cNvPr id="7" name="Straight Connector 6"/>
            <p:cNvCxnSpPr>
              <a:stCxn id="6" idx="3"/>
              <a:endCxn id="8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9" name="Straight Connector 8"/>
            <p:cNvCxnSpPr>
              <a:stCxn id="6" idx="5"/>
              <a:endCxn id="10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11" name="Straight Connector 10"/>
            <p:cNvCxnSpPr>
              <a:stCxn id="8" idx="3"/>
              <a:endCxn id="12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3" name="Straight Connector 12"/>
            <p:cNvCxnSpPr>
              <a:stCxn id="8" idx="5"/>
              <a:endCxn id="14" idx="0"/>
            </p:cNvCxnSpPr>
            <p:nvPr/>
          </p:nvCxnSpPr>
          <p:spPr>
            <a:xfrm>
              <a:off x="6550614" y="4956318"/>
              <a:ext cx="269629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515443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50049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73180"/>
              </p:ext>
            </p:extLst>
          </p:nvPr>
        </p:nvGraphicFramePr>
        <p:xfrm>
          <a:off x="554830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4572000" y="1116786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74732" y="2695084"/>
            <a:ext cx="2493170" cy="2486516"/>
            <a:chOff x="5623404" y="3505200"/>
            <a:chExt cx="2493170" cy="2486516"/>
          </a:xfrm>
        </p:grpSpPr>
        <p:sp>
          <p:nvSpPr>
            <p:cNvPr id="28" name="Oval 27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  <p:cxnSp>
          <p:nvCxnSpPr>
            <p:cNvPr id="29" name="Straight Connector 28"/>
            <p:cNvCxnSpPr>
              <a:stCxn id="28" idx="3"/>
              <a:endCxn id="30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1" name="Straight Connector 30"/>
            <p:cNvCxnSpPr>
              <a:stCxn id="28" idx="5"/>
              <a:endCxn id="32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3" name="Straight Connector 32"/>
            <p:cNvCxnSpPr>
              <a:stCxn id="30" idx="3"/>
              <a:endCxn id="34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5" name="Straight Connector 34"/>
            <p:cNvCxnSpPr>
              <a:stCxn id="30" idx="5"/>
              <a:endCxn id="36" idx="0"/>
            </p:cNvCxnSpPr>
            <p:nvPr/>
          </p:nvCxnSpPr>
          <p:spPr>
            <a:xfrm>
              <a:off x="6550614" y="4956318"/>
              <a:ext cx="269629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515443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17282"/>
              </p:ext>
            </p:extLst>
          </p:nvPr>
        </p:nvGraphicFramePr>
        <p:xfrm>
          <a:off x="5274732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8" name="Group 127"/>
          <p:cNvGrpSpPr/>
          <p:nvPr/>
        </p:nvGrpSpPr>
        <p:grpSpPr>
          <a:xfrm>
            <a:off x="2527674" y="2869852"/>
            <a:ext cx="1815727" cy="2006947"/>
            <a:chOff x="2261195" y="2837871"/>
            <a:chExt cx="1815727" cy="2006946"/>
          </a:xfrm>
        </p:grpSpPr>
        <p:cxnSp>
          <p:nvCxnSpPr>
            <p:cNvPr id="114" name="Straight Arrow Connector 113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>
              <a:off x="2781521" y="4844817"/>
              <a:ext cx="129540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3212615" y="317236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Swap &amp; remove the last element</a:t>
            </a:r>
          </a:p>
        </p:txBody>
      </p:sp>
      <p:sp>
        <p:nvSpPr>
          <p:cNvPr id="131" name="Freeform 130"/>
          <p:cNvSpPr/>
          <p:nvPr/>
        </p:nvSpPr>
        <p:spPr>
          <a:xfrm rot="10800000">
            <a:off x="913128" y="1588574"/>
            <a:ext cx="2668271" cy="19961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5688490" y="5583952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Create Max-heap</a:t>
            </a:r>
          </a:p>
        </p:txBody>
      </p:sp>
      <p:sp>
        <p:nvSpPr>
          <p:cNvPr id="136" name="Freeform 17"/>
          <p:cNvSpPr>
            <a:spLocks/>
          </p:cNvSpPr>
          <p:nvPr/>
        </p:nvSpPr>
        <p:spPr bwMode="auto">
          <a:xfrm>
            <a:off x="6629400" y="333608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7" name="Freeform 18"/>
          <p:cNvSpPr>
            <a:spLocks/>
          </p:cNvSpPr>
          <p:nvPr/>
        </p:nvSpPr>
        <p:spPr bwMode="auto">
          <a:xfrm>
            <a:off x="6998258" y="296082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 rot="10800000">
            <a:off x="5486058" y="1588573"/>
            <a:ext cx="1143342" cy="19961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2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 animBg="1"/>
      <p:bldP spid="135" grpId="0" animBg="1"/>
      <p:bldP spid="136" grpId="0" animBg="1"/>
      <p:bldP spid="137" grpId="0" animBg="1"/>
      <p:bldP spid="13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830" y="2667000"/>
            <a:ext cx="2493170" cy="2486516"/>
            <a:chOff x="5623404" y="3505200"/>
            <a:chExt cx="2493170" cy="2486516"/>
          </a:xfrm>
        </p:grpSpPr>
        <p:sp>
          <p:nvSpPr>
            <p:cNvPr id="6" name="Oval 5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7" name="Straight Connector 6"/>
            <p:cNvCxnSpPr>
              <a:stCxn id="6" idx="3"/>
              <a:endCxn id="8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9" name="Straight Connector 8"/>
            <p:cNvCxnSpPr>
              <a:stCxn id="6" idx="5"/>
              <a:endCxn id="10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  <p:cxnSp>
          <p:nvCxnSpPr>
            <p:cNvPr id="11" name="Straight Connector 10"/>
            <p:cNvCxnSpPr>
              <a:stCxn id="8" idx="3"/>
              <a:endCxn id="12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3" name="Straight Connector 12"/>
            <p:cNvCxnSpPr>
              <a:stCxn id="8" idx="5"/>
              <a:endCxn id="14" idx="0"/>
            </p:cNvCxnSpPr>
            <p:nvPr/>
          </p:nvCxnSpPr>
          <p:spPr>
            <a:xfrm>
              <a:off x="6550614" y="4956318"/>
              <a:ext cx="269629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515443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572000" y="1116786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74732" y="2695084"/>
            <a:ext cx="2493170" cy="2486516"/>
            <a:chOff x="5623404" y="3505200"/>
            <a:chExt cx="2493170" cy="2486516"/>
          </a:xfrm>
        </p:grpSpPr>
        <p:sp>
          <p:nvSpPr>
            <p:cNvPr id="28" name="Oval 27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9" name="Straight Connector 28"/>
            <p:cNvCxnSpPr>
              <a:stCxn id="28" idx="3"/>
              <a:endCxn id="30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1" name="Straight Connector 30"/>
            <p:cNvCxnSpPr>
              <a:stCxn id="28" idx="5"/>
              <a:endCxn id="32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  <p:cxnSp>
          <p:nvCxnSpPr>
            <p:cNvPr id="33" name="Straight Connector 32"/>
            <p:cNvCxnSpPr>
              <a:stCxn id="30" idx="3"/>
              <a:endCxn id="34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63916"/>
              </p:ext>
            </p:extLst>
          </p:nvPr>
        </p:nvGraphicFramePr>
        <p:xfrm>
          <a:off x="5274732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8" name="Group 127"/>
          <p:cNvGrpSpPr/>
          <p:nvPr/>
        </p:nvGrpSpPr>
        <p:grpSpPr>
          <a:xfrm>
            <a:off x="2145743" y="2857902"/>
            <a:ext cx="2197657" cy="2095098"/>
            <a:chOff x="1879266" y="2837871"/>
            <a:chExt cx="2197657" cy="2006946"/>
          </a:xfrm>
        </p:grpSpPr>
        <p:cxnSp>
          <p:nvCxnSpPr>
            <p:cNvPr id="114" name="Straight Arrow Connector 113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>
              <a:off x="1879266" y="4844817"/>
              <a:ext cx="21976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3214405" y="317236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Swap &amp; remove the last element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688490" y="5583952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Create Max-heap</a:t>
            </a:r>
          </a:p>
        </p:txBody>
      </p:sp>
      <p:sp>
        <p:nvSpPr>
          <p:cNvPr id="136" name="Freeform 17"/>
          <p:cNvSpPr>
            <a:spLocks/>
          </p:cNvSpPr>
          <p:nvPr/>
        </p:nvSpPr>
        <p:spPr bwMode="auto">
          <a:xfrm>
            <a:off x="6629400" y="333608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7" name="Freeform 18"/>
          <p:cNvSpPr>
            <a:spLocks/>
          </p:cNvSpPr>
          <p:nvPr/>
        </p:nvSpPr>
        <p:spPr bwMode="auto">
          <a:xfrm>
            <a:off x="6998258" y="296082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35930"/>
              </p:ext>
            </p:extLst>
          </p:nvPr>
        </p:nvGraphicFramePr>
        <p:xfrm>
          <a:off x="609601" y="1859203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Freeform 39"/>
          <p:cNvSpPr/>
          <p:nvPr/>
        </p:nvSpPr>
        <p:spPr>
          <a:xfrm rot="10800000">
            <a:off x="913128" y="1588573"/>
            <a:ext cx="2134872" cy="249286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10800000">
            <a:off x="5486058" y="1588573"/>
            <a:ext cx="1143342" cy="19961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5" grpId="0" animBg="1"/>
      <p:bldP spid="136" grpId="0" animBg="1"/>
      <p:bldP spid="137" grpId="0" animBg="1"/>
      <p:bldP spid="40" grpId="0" animBg="1"/>
      <p:bldP spid="4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830" y="2667000"/>
            <a:ext cx="2493170" cy="2486516"/>
            <a:chOff x="5623404" y="3505200"/>
            <a:chExt cx="2493170" cy="2486516"/>
          </a:xfrm>
        </p:grpSpPr>
        <p:sp>
          <p:nvSpPr>
            <p:cNvPr id="6" name="Oval 5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16</a:t>
              </a:r>
            </a:p>
          </p:txBody>
        </p:sp>
        <p:cxnSp>
          <p:nvCxnSpPr>
            <p:cNvPr id="7" name="Straight Connector 6"/>
            <p:cNvCxnSpPr>
              <a:stCxn id="6" idx="3"/>
              <a:endCxn id="8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9" name="Straight Connector 8"/>
            <p:cNvCxnSpPr>
              <a:stCxn id="6" idx="5"/>
              <a:endCxn id="10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1" name="Straight Connector 10"/>
            <p:cNvCxnSpPr>
              <a:stCxn id="8" idx="3"/>
              <a:endCxn id="12" idx="0"/>
            </p:cNvCxnSpPr>
            <p:nvPr/>
          </p:nvCxnSpPr>
          <p:spPr>
            <a:xfrm flipH="1">
              <a:off x="5928204" y="4956318"/>
              <a:ext cx="191358" cy="4580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5623404" y="541438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572000" y="1116786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681616" y="2695084"/>
            <a:ext cx="2086286" cy="1535666"/>
            <a:chOff x="6030288" y="3505200"/>
            <a:chExt cx="2086286" cy="1535666"/>
          </a:xfrm>
        </p:grpSpPr>
        <p:sp>
          <p:nvSpPr>
            <p:cNvPr id="28" name="Oval 27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9" name="Straight Connector 28"/>
            <p:cNvCxnSpPr>
              <a:stCxn id="28" idx="3"/>
              <a:endCxn id="30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31" name="Straight Connector 30"/>
            <p:cNvCxnSpPr>
              <a:stCxn id="28" idx="5"/>
              <a:endCxn id="32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67513"/>
              </p:ext>
            </p:extLst>
          </p:nvPr>
        </p:nvGraphicFramePr>
        <p:xfrm>
          <a:off x="5274732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8" name="Group 127"/>
          <p:cNvGrpSpPr/>
          <p:nvPr/>
        </p:nvGrpSpPr>
        <p:grpSpPr>
          <a:xfrm>
            <a:off x="1371600" y="2857902"/>
            <a:ext cx="2971801" cy="2095098"/>
            <a:chOff x="1105123" y="2837871"/>
            <a:chExt cx="2971801" cy="2006946"/>
          </a:xfrm>
        </p:grpSpPr>
        <p:cxnSp>
          <p:nvCxnSpPr>
            <p:cNvPr id="114" name="Straight Arrow Connector 113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>
              <a:off x="1105123" y="4844817"/>
              <a:ext cx="297180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3214405" y="317236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Swap &amp; remove the last element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688490" y="5583952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Create Max-heap</a:t>
            </a:r>
          </a:p>
        </p:txBody>
      </p:sp>
      <p:sp>
        <p:nvSpPr>
          <p:cNvPr id="40" name="Freeform 39"/>
          <p:cNvSpPr/>
          <p:nvPr/>
        </p:nvSpPr>
        <p:spPr>
          <a:xfrm rot="10800000">
            <a:off x="899473" y="1561068"/>
            <a:ext cx="1615127" cy="27105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377168"/>
              </p:ext>
            </p:extLst>
          </p:nvPr>
        </p:nvGraphicFramePr>
        <p:xfrm>
          <a:off x="609601" y="1862863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Freeform 11"/>
          <p:cNvSpPr>
            <a:spLocks/>
          </p:cNvSpPr>
          <p:nvPr/>
        </p:nvSpPr>
        <p:spPr bwMode="auto">
          <a:xfrm>
            <a:off x="5782335" y="3040269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"/>
          <p:cNvSpPr>
            <a:spLocks/>
          </p:cNvSpPr>
          <p:nvPr/>
        </p:nvSpPr>
        <p:spPr bwMode="auto">
          <a:xfrm>
            <a:off x="6242253" y="3307440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 rot="10800000">
            <a:off x="5486058" y="1588573"/>
            <a:ext cx="673065" cy="19961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5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5" grpId="0" animBg="1"/>
      <p:bldP spid="40" grpId="0" animBg="1"/>
      <p:bldP spid="36" grpId="0" animBg="1"/>
      <p:bldP spid="39" grpId="0" animBg="1"/>
      <p:bldP spid="4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61714" y="2667000"/>
            <a:ext cx="2086286" cy="1535666"/>
            <a:chOff x="6030288" y="3505200"/>
            <a:chExt cx="2086286" cy="1535666"/>
          </a:xfrm>
        </p:grpSpPr>
        <p:sp>
          <p:nvSpPr>
            <p:cNvPr id="6" name="Oval 5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7" name="Straight Connector 6"/>
            <p:cNvCxnSpPr>
              <a:stCxn id="6" idx="3"/>
              <a:endCxn id="8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9" name="Straight Connector 8"/>
            <p:cNvCxnSpPr>
              <a:stCxn id="6" idx="5"/>
              <a:endCxn id="10" idx="1"/>
            </p:cNvCxnSpPr>
            <p:nvPr/>
          </p:nvCxnSpPr>
          <p:spPr>
            <a:xfrm>
              <a:off x="7125043" y="3997985"/>
              <a:ext cx="471205" cy="4712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06974" y="4384727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572000" y="1116786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681616" y="2695084"/>
            <a:ext cx="1184029" cy="1535666"/>
            <a:chOff x="6030288" y="3505200"/>
            <a:chExt cx="1184029" cy="1535666"/>
          </a:xfrm>
        </p:grpSpPr>
        <p:sp>
          <p:nvSpPr>
            <p:cNvPr id="28" name="Oval 27"/>
            <p:cNvSpPr/>
            <p:nvPr/>
          </p:nvSpPr>
          <p:spPr>
            <a:xfrm>
              <a:off x="6604717" y="3505200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9" name="Straight Connector 28"/>
            <p:cNvCxnSpPr>
              <a:stCxn id="28" idx="3"/>
              <a:endCxn id="30" idx="0"/>
            </p:cNvCxnSpPr>
            <p:nvPr/>
          </p:nvCxnSpPr>
          <p:spPr>
            <a:xfrm flipH="1">
              <a:off x="6335088" y="3997985"/>
              <a:ext cx="358903" cy="4655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030288" y="4463533"/>
              <a:ext cx="609600" cy="5773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05695"/>
              </p:ext>
            </p:extLst>
          </p:nvPr>
        </p:nvGraphicFramePr>
        <p:xfrm>
          <a:off x="5274732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8" name="Group 127"/>
          <p:cNvGrpSpPr/>
          <p:nvPr/>
        </p:nvGrpSpPr>
        <p:grpSpPr>
          <a:xfrm>
            <a:off x="2511703" y="2750095"/>
            <a:ext cx="1815726" cy="1136105"/>
            <a:chOff x="2261195" y="2837871"/>
            <a:chExt cx="1815726" cy="1369215"/>
          </a:xfrm>
        </p:grpSpPr>
        <p:cxnSp>
          <p:nvCxnSpPr>
            <p:cNvPr id="114" name="Straight Arrow Connector 113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76921" y="2837872"/>
              <a:ext cx="0" cy="13692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3042062" y="4207085"/>
              <a:ext cx="1034859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3200400" y="2685871"/>
            <a:ext cx="1069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Swap &amp; remove the last element</a:t>
            </a:r>
          </a:p>
        </p:txBody>
      </p:sp>
      <p:sp>
        <p:nvSpPr>
          <p:cNvPr id="40" name="Freeform 39"/>
          <p:cNvSpPr/>
          <p:nvPr/>
        </p:nvSpPr>
        <p:spPr>
          <a:xfrm rot="10800000">
            <a:off x="670872" y="1561068"/>
            <a:ext cx="1157927" cy="27130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1"/>
          <p:cNvSpPr>
            <a:spLocks/>
          </p:cNvSpPr>
          <p:nvPr/>
        </p:nvSpPr>
        <p:spPr bwMode="auto">
          <a:xfrm>
            <a:off x="5782335" y="3040269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"/>
          <p:cNvSpPr>
            <a:spLocks/>
          </p:cNvSpPr>
          <p:nvPr/>
        </p:nvSpPr>
        <p:spPr bwMode="auto">
          <a:xfrm>
            <a:off x="6242253" y="3307440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 rot="10800000">
            <a:off x="5486058" y="1588573"/>
            <a:ext cx="673065" cy="19961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825379"/>
              </p:ext>
            </p:extLst>
          </p:nvPr>
        </p:nvGraphicFramePr>
        <p:xfrm>
          <a:off x="426635" y="1832376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822590" y="4436545"/>
            <a:ext cx="303106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Already a Max-heap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22590" y="4912781"/>
            <a:ext cx="2711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Swap &amp; remove the last element</a:t>
            </a:r>
          </a:p>
        </p:txBody>
      </p:sp>
    </p:spTree>
    <p:extLst>
      <p:ext uri="{BB962C8B-B14F-4D97-AF65-F5344CB8AC3E}">
        <p14:creationId xmlns:p14="http://schemas.microsoft.com/office/powerpoint/2010/main" val="346872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0" grpId="0" animBg="1"/>
      <p:bldP spid="36" grpId="0" animBg="1"/>
      <p:bldP spid="39" grpId="0" animBg="1"/>
      <p:bldP spid="41" grpId="0" animBg="1"/>
      <p:bldP spid="37" grpId="0" animBg="1"/>
      <p:bldP spid="4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6" name="Oval 5"/>
          <p:cNvSpPr/>
          <p:nvPr/>
        </p:nvSpPr>
        <p:spPr>
          <a:xfrm>
            <a:off x="1560027" y="2743200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572000" y="1116786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76924"/>
              </p:ext>
            </p:extLst>
          </p:nvPr>
        </p:nvGraphicFramePr>
        <p:xfrm>
          <a:off x="5274732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05818"/>
              </p:ext>
            </p:extLst>
          </p:nvPr>
        </p:nvGraphicFramePr>
        <p:xfrm>
          <a:off x="515909" y="1856884"/>
          <a:ext cx="3259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55652" y="3749649"/>
            <a:ext cx="2711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Remove the last element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4732" y="2425571"/>
            <a:ext cx="325966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The final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12000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/>
      <p:bldP spid="3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en-I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</a:t>
                </a:r>
                <a:r>
                  <a:rPr lang="en-IN" sz="24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_Sort</a:t>
                </a: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Consolas" pitchFamily="49" charset="0"/>
                    <a:cs typeface="Consolas" pitchFamily="49" charset="0"/>
                  </a:rPr>
                  <a:t>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for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do exchange A[1]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heap-size[A]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heap-size[A] - 1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</a:t>
                </a:r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blipFill>
                <a:blip r:embed="rId2"/>
                <a:stretch>
                  <a:fillRect l="-1043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90500" y="2667000"/>
            <a:ext cx="3162300" cy="457200"/>
          </a:xfrm>
          <a:prstGeom prst="roundRect">
            <a:avLst/>
          </a:prstGeom>
          <a:noFill/>
          <a:ln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9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Build-Max-Heap -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4953000" cy="1677382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2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US" sz="2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BUILD-MAX-HEAP(A)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 ← ⌊length[A]/2⌋ </a:t>
            </a:r>
            <a:r>
              <a:rPr lang="en-US" sz="2200" b="1" dirty="0" err="1">
                <a:latin typeface="Consolas" pitchFamily="49" charset="0"/>
                <a:cs typeface="Consolas" pitchFamily="49" charset="0"/>
              </a:rPr>
              <a:t>downto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 1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latin typeface="Consolas" pitchFamily="49" charset="0"/>
                <a:cs typeface="Consolas" pitchFamily="49" charset="0"/>
              </a:rPr>
              <a:t>do MAX-HEAPIFY(A, </a:t>
            </a:r>
            <a:r>
              <a:rPr lang="en-US" sz="22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27944"/>
              </p:ext>
            </p:extLst>
          </p:nvPr>
        </p:nvGraphicFramePr>
        <p:xfrm>
          <a:off x="5869118" y="1137748"/>
          <a:ext cx="28295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253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342696" y="3117685"/>
            <a:ext cx="303106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heap-size[A] = 6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4799" y="1595323"/>
            <a:ext cx="4647577" cy="386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58975" y="4243452"/>
            <a:ext cx="65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C00000"/>
                </a:solidFill>
              </a:rPr>
              <a:t> = 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943600" y="1600200"/>
            <a:ext cx="2184312" cy="1947339"/>
            <a:chOff x="5838477" y="1752600"/>
            <a:chExt cx="2594235" cy="2133600"/>
          </a:xfrm>
        </p:grpSpPr>
        <p:grpSp>
          <p:nvGrpSpPr>
            <p:cNvPr id="7" name="Group 6"/>
            <p:cNvGrpSpPr/>
            <p:nvPr/>
          </p:nvGrpSpPr>
          <p:grpSpPr>
            <a:xfrm>
              <a:off x="5995546" y="1821529"/>
              <a:ext cx="2437166" cy="2064671"/>
              <a:chOff x="5522950" y="3505200"/>
              <a:chExt cx="2437166" cy="2064671"/>
            </a:xfrm>
          </p:grpSpPr>
          <p:cxnSp>
            <p:nvCxnSpPr>
              <p:cNvPr id="8" name="Straight Connector 7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7603948" y="4793045"/>
                <a:ext cx="51368" cy="19949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10" name="Straight Connector 9"/>
              <p:cNvCxnSpPr>
                <a:stCxn id="9" idx="3"/>
                <a:endCxn id="11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12" name="Straight Connector 11"/>
              <p:cNvCxnSpPr>
                <a:stCxn id="9" idx="5"/>
                <a:endCxn id="13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14" name="Straight Connector 13"/>
              <p:cNvCxnSpPr>
                <a:stCxn id="11" idx="3"/>
                <a:endCxn id="15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16" name="Straight Connector 15"/>
              <p:cNvCxnSpPr>
                <a:stCxn id="11" idx="5"/>
                <a:endCxn id="17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299148" y="4992537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3994" y="4192871"/>
            <a:ext cx="2594235" cy="2191536"/>
            <a:chOff x="5838477" y="1752600"/>
            <a:chExt cx="2594235" cy="2191536"/>
          </a:xfrm>
        </p:grpSpPr>
        <p:grpSp>
          <p:nvGrpSpPr>
            <p:cNvPr id="77" name="Group 76"/>
            <p:cNvGrpSpPr/>
            <p:nvPr/>
          </p:nvGrpSpPr>
          <p:grpSpPr>
            <a:xfrm>
              <a:off x="5995546" y="1821529"/>
              <a:ext cx="2437166" cy="2122607"/>
              <a:chOff x="5522950" y="3505200"/>
              <a:chExt cx="2437166" cy="2122607"/>
            </a:xfrm>
          </p:grpSpPr>
          <p:cxnSp>
            <p:nvCxnSpPr>
              <p:cNvPr id="84" name="Straight Connector 83"/>
              <p:cNvCxnSpPr>
                <a:stCxn id="89" idx="4"/>
                <a:endCxn id="94" idx="0"/>
              </p:cNvCxnSpPr>
              <p:nvPr/>
            </p:nvCxnSpPr>
            <p:spPr>
              <a:xfrm flipH="1">
                <a:off x="7535815" y="4793045"/>
                <a:ext cx="119501" cy="2574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86" name="Straight Connector 85"/>
              <p:cNvCxnSpPr>
                <a:stCxn id="85" idx="3"/>
                <a:endCxn id="87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88" name="Straight Connector 87"/>
              <p:cNvCxnSpPr>
                <a:stCxn id="85" idx="5"/>
                <a:endCxn id="89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90" name="Straight Connector 89"/>
              <p:cNvCxnSpPr>
                <a:stCxn id="87" idx="3"/>
                <a:endCxn id="91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92" name="Straight Connector 91"/>
              <p:cNvCxnSpPr>
                <a:stCxn id="87" idx="5"/>
                <a:endCxn id="93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231015" y="5050474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667013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095899" y="3767662"/>
            <a:ext cx="3489" cy="2627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156478" y="3784258"/>
            <a:ext cx="0" cy="26352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3274883" y="4273059"/>
            <a:ext cx="2594235" cy="2146433"/>
            <a:chOff x="5838477" y="1752600"/>
            <a:chExt cx="2594235" cy="2146433"/>
          </a:xfrm>
        </p:grpSpPr>
        <p:grpSp>
          <p:nvGrpSpPr>
            <p:cNvPr id="100" name="Group 99"/>
            <p:cNvGrpSpPr/>
            <p:nvPr/>
          </p:nvGrpSpPr>
          <p:grpSpPr>
            <a:xfrm>
              <a:off x="5995546" y="1821529"/>
              <a:ext cx="2437166" cy="2077504"/>
              <a:chOff x="5522950" y="3505200"/>
              <a:chExt cx="2437166" cy="2077504"/>
            </a:xfrm>
          </p:grpSpPr>
          <p:cxnSp>
            <p:nvCxnSpPr>
              <p:cNvPr id="107" name="Straight Connector 106"/>
              <p:cNvCxnSpPr>
                <a:stCxn id="112" idx="4"/>
                <a:endCxn id="117" idx="0"/>
              </p:cNvCxnSpPr>
              <p:nvPr/>
            </p:nvCxnSpPr>
            <p:spPr>
              <a:xfrm flipH="1">
                <a:off x="7508124" y="4793045"/>
                <a:ext cx="147192" cy="21232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109" name="Straight Connector 108"/>
              <p:cNvCxnSpPr>
                <a:stCxn id="108" idx="3"/>
                <a:endCxn id="11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111" name="Straight Connector 110"/>
              <p:cNvCxnSpPr>
                <a:stCxn id="108" idx="5"/>
                <a:endCxn id="11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cxnSp>
            <p:nvCxnSpPr>
              <p:cNvPr id="113" name="Straight Connector 112"/>
              <p:cNvCxnSpPr>
                <a:stCxn id="110" idx="3"/>
                <a:endCxn id="11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115" name="Straight Connector 114"/>
              <p:cNvCxnSpPr>
                <a:stCxn id="110" idx="5"/>
                <a:endCxn id="116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203324" y="5005371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09235" y="4261800"/>
            <a:ext cx="2594235" cy="2133600"/>
            <a:chOff x="5838477" y="1752600"/>
            <a:chExt cx="2594235" cy="2133600"/>
          </a:xfrm>
        </p:grpSpPr>
        <p:grpSp>
          <p:nvGrpSpPr>
            <p:cNvPr id="119" name="Group 118"/>
            <p:cNvGrpSpPr/>
            <p:nvPr/>
          </p:nvGrpSpPr>
          <p:grpSpPr>
            <a:xfrm>
              <a:off x="5995546" y="1821529"/>
              <a:ext cx="2437166" cy="2064671"/>
              <a:chOff x="5522950" y="3505200"/>
              <a:chExt cx="2437166" cy="2064671"/>
            </a:xfrm>
          </p:grpSpPr>
          <p:cxnSp>
            <p:nvCxnSpPr>
              <p:cNvPr id="126" name="Straight Connector 125"/>
              <p:cNvCxnSpPr>
                <a:stCxn id="131" idx="4"/>
                <a:endCxn id="136" idx="0"/>
              </p:cNvCxnSpPr>
              <p:nvPr/>
            </p:nvCxnSpPr>
            <p:spPr>
              <a:xfrm flipH="1">
                <a:off x="7495419" y="4793045"/>
                <a:ext cx="159897" cy="19949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128" name="Straight Connector 127"/>
              <p:cNvCxnSpPr>
                <a:stCxn id="127" idx="3"/>
                <a:endCxn id="129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cxnSp>
            <p:nvCxnSpPr>
              <p:cNvPr id="130" name="Straight Connector 129"/>
              <p:cNvCxnSpPr>
                <a:stCxn id="127" idx="5"/>
                <a:endCxn id="131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cxnSp>
            <p:nvCxnSpPr>
              <p:cNvPr id="132" name="Straight Connector 131"/>
              <p:cNvCxnSpPr>
                <a:stCxn id="129" idx="3"/>
                <a:endCxn id="133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134" name="Straight Connector 133"/>
              <p:cNvCxnSpPr>
                <a:stCxn id="129" idx="5"/>
                <a:endCxn id="135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7190619" y="4992537"/>
                <a:ext cx="609600" cy="57733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3276600" y="4267200"/>
            <a:ext cx="65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C00000"/>
                </a:solidFill>
              </a:rPr>
              <a:t> = 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324600" y="4248090"/>
            <a:ext cx="65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C00000"/>
                </a:solidFill>
              </a:rPr>
              <a:t> = 1</a:t>
            </a:r>
          </a:p>
        </p:txBody>
      </p:sp>
      <p:sp>
        <p:nvSpPr>
          <p:cNvPr id="144" name="Freeform 11"/>
          <p:cNvSpPr>
            <a:spLocks/>
          </p:cNvSpPr>
          <p:nvPr/>
        </p:nvSpPr>
        <p:spPr bwMode="auto">
          <a:xfrm>
            <a:off x="2063747" y="5356265"/>
            <a:ext cx="203504" cy="449263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" name="Freeform 12"/>
          <p:cNvSpPr>
            <a:spLocks/>
          </p:cNvSpPr>
          <p:nvPr/>
        </p:nvSpPr>
        <p:spPr bwMode="auto">
          <a:xfrm>
            <a:off x="2701199" y="5496748"/>
            <a:ext cx="124045" cy="408703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261547" y="498713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7" name="Oval 146"/>
          <p:cNvSpPr/>
          <p:nvPr/>
        </p:nvSpPr>
        <p:spPr>
          <a:xfrm>
            <a:off x="2128071" y="580707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8" name="Rounded Rectangle 147"/>
          <p:cNvSpPr/>
          <p:nvPr/>
        </p:nvSpPr>
        <p:spPr>
          <a:xfrm>
            <a:off x="762658" y="2369994"/>
            <a:ext cx="3215146" cy="450388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7"/>
          <p:cNvSpPr>
            <a:spLocks/>
          </p:cNvSpPr>
          <p:nvPr/>
        </p:nvSpPr>
        <p:spPr bwMode="auto">
          <a:xfrm>
            <a:off x="4111156" y="5683250"/>
            <a:ext cx="262607" cy="37025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50" name="Freeform 18"/>
          <p:cNvSpPr>
            <a:spLocks/>
          </p:cNvSpPr>
          <p:nvPr/>
        </p:nvSpPr>
        <p:spPr bwMode="auto">
          <a:xfrm>
            <a:off x="4599916" y="5327095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889681" y="507289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2" name="Oval 151"/>
          <p:cNvSpPr/>
          <p:nvPr/>
        </p:nvSpPr>
        <p:spPr>
          <a:xfrm>
            <a:off x="4382525" y="579675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1" name="Freeform 11"/>
          <p:cNvSpPr>
            <a:spLocks/>
          </p:cNvSpPr>
          <p:nvPr/>
        </p:nvSpPr>
        <p:spPr bwMode="auto">
          <a:xfrm>
            <a:off x="7064464" y="4573018"/>
            <a:ext cx="468049" cy="368127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Freeform 12"/>
          <p:cNvSpPr>
            <a:spLocks/>
          </p:cNvSpPr>
          <p:nvPr/>
        </p:nvSpPr>
        <p:spPr bwMode="auto">
          <a:xfrm>
            <a:off x="7614637" y="4932377"/>
            <a:ext cx="308720" cy="414679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631534" y="434198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4" name="Oval 163"/>
          <p:cNvSpPr/>
          <p:nvPr/>
        </p:nvSpPr>
        <p:spPr>
          <a:xfrm>
            <a:off x="7009566" y="506919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01961"/>
              </p:ext>
            </p:extLst>
          </p:nvPr>
        </p:nvGraphicFramePr>
        <p:xfrm>
          <a:off x="165707" y="3732673"/>
          <a:ext cx="28295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253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6" name="Table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67103"/>
              </p:ext>
            </p:extLst>
          </p:nvPr>
        </p:nvGraphicFramePr>
        <p:xfrm>
          <a:off x="3222797" y="3748225"/>
          <a:ext cx="28295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253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8" name="Table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36329"/>
              </p:ext>
            </p:extLst>
          </p:nvPr>
        </p:nvGraphicFramePr>
        <p:xfrm>
          <a:off x="6242992" y="3764655"/>
          <a:ext cx="28295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592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3253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0" name="Straight Connector 169"/>
          <p:cNvCxnSpPr/>
          <p:nvPr/>
        </p:nvCxnSpPr>
        <p:spPr>
          <a:xfrm>
            <a:off x="3657600" y="2303075"/>
            <a:ext cx="121562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43 0.03217 -0.00156 0.01319 -0.00156 0.05764 L -0.00156 0.05764 " pathEditMode="relative" ptsTypes="AAAA">
                                      <p:cBhvr>
                                        <p:cTn id="2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 animBg="1"/>
      <p:bldP spid="46" grpId="0" animBg="1"/>
      <p:bldP spid="46" grpId="1" animBg="1"/>
      <p:bldP spid="46" grpId="2" animBg="1"/>
      <p:bldP spid="48" grpId="0"/>
      <p:bldP spid="137" grpId="0"/>
      <p:bldP spid="139" grpId="0"/>
      <p:bldP spid="144" grpId="0" animBg="1"/>
      <p:bldP spid="144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49" grpId="0" animBg="1"/>
      <p:bldP spid="149" grpId="1" animBg="1"/>
      <p:bldP spid="150" grpId="0" animBg="1"/>
      <p:bldP spid="150" grpId="1" animBg="1"/>
      <p:bldP spid="151" grpId="0" animBg="1"/>
      <p:bldP spid="152" grpId="0" animBg="1"/>
      <p:bldP spid="161" grpId="0" animBg="1"/>
      <p:bldP spid="161" grpId="1" animBg="1"/>
      <p:bldP spid="162" grpId="0" animBg="1"/>
      <p:bldP spid="162" grpId="1" animBg="1"/>
      <p:bldP spid="163" grpId="0" animBg="1"/>
      <p:bldP spid="16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en-I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</a:t>
                </a:r>
                <a:r>
                  <a:rPr lang="en-IN" sz="24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_Sort</a:t>
                </a: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Consolas" pitchFamily="49" charset="0"/>
                    <a:cs typeface="Consolas" pitchFamily="49" charset="0"/>
                  </a:rPr>
                  <a:t>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for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			do exchange A[1]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heap-size[A]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heap-size[A] - 1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</a:t>
                </a:r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blipFill>
                <a:blip r:embed="rId2"/>
                <a:stretch>
                  <a:fillRect l="-1043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785716" y="3251912"/>
            <a:ext cx="4700683" cy="457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9" idx="4"/>
            <a:endCxn id="24" idx="0"/>
          </p:cNvCxnSpPr>
          <p:nvPr/>
        </p:nvCxnSpPr>
        <p:spPr>
          <a:xfrm flipH="1">
            <a:off x="8301738" y="2956974"/>
            <a:ext cx="159897" cy="1994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411036" y="1669129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" name="Straight Connector 15"/>
          <p:cNvCxnSpPr>
            <a:stCxn id="15" idx="3"/>
            <a:endCxn id="17" idx="0"/>
          </p:cNvCxnSpPr>
          <p:nvPr/>
        </p:nvCxnSpPr>
        <p:spPr>
          <a:xfrm flipH="1">
            <a:off x="7090646" y="2161914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785846" y="241129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Connector 17"/>
          <p:cNvCxnSpPr>
            <a:stCxn id="15" idx="5"/>
            <a:endCxn id="19" idx="0"/>
          </p:cNvCxnSpPr>
          <p:nvPr/>
        </p:nvCxnSpPr>
        <p:spPr>
          <a:xfrm>
            <a:off x="7931362" y="2161914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156835" y="2379641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stCxn id="17" idx="3"/>
            <a:endCxn id="21" idx="0"/>
          </p:cNvCxnSpPr>
          <p:nvPr/>
        </p:nvCxnSpPr>
        <p:spPr>
          <a:xfrm flipH="1">
            <a:off x="6634069" y="2904077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329269" y="31564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" name="Straight Connector 21"/>
          <p:cNvCxnSpPr>
            <a:stCxn id="17" idx="5"/>
            <a:endCxn id="23" idx="0"/>
          </p:cNvCxnSpPr>
          <p:nvPr/>
        </p:nvCxnSpPr>
        <p:spPr>
          <a:xfrm>
            <a:off x="7306172" y="2904077"/>
            <a:ext cx="280402" cy="234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81774" y="313828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7996938" y="3156466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8007" y="16002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4607" y="2209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6938" y="2217594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294344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5523" y="2971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290726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01"/>
              </p:ext>
            </p:extLst>
          </p:nvPr>
        </p:nvGraphicFramePr>
        <p:xfrm>
          <a:off x="6019797" y="990601"/>
          <a:ext cx="289150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546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0.00023 C 0.00938 0.00115 0.0191 0.00208 0.02865 0.00393 C 0.03038 0.00416 0.03195 0.00532 0.03368 0.00578 C 0.04271 0.00903 0.03698 0.00625 0.04358 0.00972 C 0.05556 0.02384 0.04219 0.00972 0.05365 0.01782 C 0.06684 0.02708 0.05261 0.02176 0.06754 0.02569 C 0.06962 0.02778 0.07153 0.02986 0.07379 0.03171 C 0.07674 0.03403 0.08056 0.03588 0.08386 0.03773 C 0.08507 0.03889 0.08611 0.04074 0.0875 0.04166 C 0.08959 0.04282 0.09167 0.04282 0.09375 0.04352 C 0.09549 0.04421 0.09705 0.0449 0.09879 0.0456 C 0.10729 0.05463 0.0967 0.04444 0.11007 0.05162 C 0.11146 0.05231 0.11233 0.05486 0.11389 0.05555 C 0.11788 0.0574 0.12222 0.05787 0.12639 0.05949 C 0.12795 0.06018 0.12969 0.06065 0.13125 0.06157 C 0.13351 0.0625 0.13542 0.06481 0.1375 0.06551 C 0.14132 0.06666 0.14514 0.06666 0.14896 0.06736 C 0.15191 0.06805 0.15469 0.06898 0.15764 0.06944 C 0.16198 0.07014 0.16597 0.07083 0.17014 0.07153 L 0.18143 0.07338 C 0.18403 0.07477 0.18646 0.07639 0.18906 0.07731 C 0.19236 0.07847 0.19566 0.0787 0.19913 0.0794 C 0.21129 0.08171 0.20677 0.08125 0.21545 0.08125 L 0.21545 0.08148 " pathEditMode="relative" rAng="0" ptsTypes="AAAAAAAAAAAAAAAAAAAA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33333E-6 L 0.03177 3.33333E-6 C 0.04601 3.33333E-6 0.06372 0.05902 0.06372 0.10717 L 0.06372 0.21458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107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2.5E-6 0.00024 C -0.01059 -0.00277 -0.02552 0.00371 -0.03142 -0.0081 C -0.03628 -0.01805 -0.03264 -0.01365 -0.04479 -0.01597 C -0.04635 -0.01805 -0.04757 -0.0206 -0.0493 -0.02199 C -0.05659 -0.02824 -0.0592 -0.02893 -0.0658 -0.03194 C -0.07083 -0.03703 -0.07708 -0.04282 -0.08073 -0.04976 C -0.08159 -0.05185 -0.08281 -0.0537 -0.08368 -0.05578 C -0.08975 -0.07222 -0.0842 -0.05972 -0.08819 -0.07175 C -0.09357 -0.08888 -0.08906 -0.07175 -0.09253 -0.08564 C -0.09514 -0.12337 -0.09566 -0.12083 -0.09253 -0.17523 C -0.09236 -0.17939 -0.09062 -0.18333 -0.08958 -0.18726 C -0.08611 -0.20138 -0.08837 -0.1956 -0.08368 -0.20509 C -0.08316 -0.20833 -0.08333 -0.21203 -0.08212 -0.21504 C -0.07986 -0.22106 -0.07725 -0.22129 -0.07326 -0.22291 C -0.07066 -0.22245 -0.06788 -0.22268 -0.0658 -0.22106 C -0.06423 -0.2199 -0.06267 -0.21504 -0.06267 -0.21481 L -0.06423 -0.20902 " pathEditMode="relative" rAng="0" ptsTypes="AAAAAAAAAAAAAAAAAA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5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en-I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</a:t>
                </a:r>
                <a:r>
                  <a:rPr lang="en-IN" sz="24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_Sort</a:t>
                </a: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Consolas" pitchFamily="49" charset="0"/>
                    <a:cs typeface="Consolas" pitchFamily="49" charset="0"/>
                  </a:rPr>
                  <a:t>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for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do exchange A[1]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heap-size[A]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heap-size[A] - 1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</a:t>
                </a:r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blipFill>
                <a:blip r:embed="rId2"/>
                <a:stretch>
                  <a:fillRect l="-1043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stCxn id="19" idx="4"/>
            <a:endCxn id="24" idx="0"/>
          </p:cNvCxnSpPr>
          <p:nvPr/>
        </p:nvCxnSpPr>
        <p:spPr>
          <a:xfrm flipH="1">
            <a:off x="8301738" y="2956974"/>
            <a:ext cx="159897" cy="1994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411036" y="1669129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6" name="Straight Connector 15"/>
          <p:cNvCxnSpPr>
            <a:stCxn id="15" idx="3"/>
            <a:endCxn id="17" idx="0"/>
          </p:cNvCxnSpPr>
          <p:nvPr/>
        </p:nvCxnSpPr>
        <p:spPr>
          <a:xfrm flipH="1">
            <a:off x="7090646" y="2161914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785846" y="241129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Connector 17"/>
          <p:cNvCxnSpPr>
            <a:stCxn id="15" idx="5"/>
            <a:endCxn id="19" idx="0"/>
          </p:cNvCxnSpPr>
          <p:nvPr/>
        </p:nvCxnSpPr>
        <p:spPr>
          <a:xfrm>
            <a:off x="7931362" y="2161914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156835" y="2379641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stCxn id="17" idx="3"/>
            <a:endCxn id="21" idx="0"/>
          </p:cNvCxnSpPr>
          <p:nvPr/>
        </p:nvCxnSpPr>
        <p:spPr>
          <a:xfrm flipH="1">
            <a:off x="6634069" y="2904077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329269" y="31564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" name="Straight Connector 21"/>
          <p:cNvCxnSpPr>
            <a:stCxn id="17" idx="5"/>
            <a:endCxn id="23" idx="0"/>
          </p:cNvCxnSpPr>
          <p:nvPr/>
        </p:nvCxnSpPr>
        <p:spPr>
          <a:xfrm>
            <a:off x="7306172" y="2904077"/>
            <a:ext cx="280402" cy="234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81774" y="313828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7996938" y="3156466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8007" y="16002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4607" y="2209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6938" y="2217594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294344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5523" y="2971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29923" y="290726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885891" y="4343400"/>
            <a:ext cx="5472548" cy="457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7587"/>
              </p:ext>
            </p:extLst>
          </p:nvPr>
        </p:nvGraphicFramePr>
        <p:xfrm>
          <a:off x="6019797" y="990601"/>
          <a:ext cx="289150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917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546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3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3.05556E-6 0.00023 C -0.00087 0.00555 -0.00139 0.01157 -0.00226 0.01736 C -0.00278 0.02083 -0.00365 0.0243 -0.00434 0.02801 L -0.00521 0.0331 C -0.00695 0.04051 -0.00747 0.04629 -0.01042 0.05254 C -0.01268 0.05694 -0.01563 0.05671 -0.01858 0.05787 C -0.01962 0.05902 -0.02066 0.06064 -0.0217 0.06134 C -0.02309 0.0625 -0.02448 0.06273 -0.0257 0.06319 C -0.03316 0.06597 -0.02848 0.06365 -0.03403 0.06666 C -0.03507 0.06782 -0.03594 0.06967 -0.03716 0.07014 C -0.03907 0.07152 -0.04115 0.07106 -0.04323 0.07199 C -0.04636 0.07361 -0.04653 0.0743 -0.04809 0.07731 L -0.04809 0.07777 " pathEditMode="relative" rAng="0" ptsTypes="AAAAAAAAAAAAAA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0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066800"/>
                <a:ext cx="3570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b="1" dirty="0"/>
                  <a:t>Search for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/>
                  <a:t> in given array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6800"/>
                <a:ext cx="3570016" cy="461665"/>
              </a:xfrm>
              <a:prstGeom prst="rect">
                <a:avLst/>
              </a:prstGeom>
              <a:blipFill>
                <a:blip r:embed="rId2"/>
                <a:stretch>
                  <a:fillRect l="-2735" t="-10526" r="-3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0413774"/>
                  </p:ext>
                </p:extLst>
              </p:nvPr>
            </p:nvGraphicFramePr>
            <p:xfrm>
              <a:off x="4522515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0413774"/>
                  </p:ext>
                </p:extLst>
              </p:nvPr>
            </p:nvGraphicFramePr>
            <p:xfrm>
              <a:off x="4522515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/>
          <p:cNvCxnSpPr/>
          <p:nvPr/>
        </p:nvCxnSpPr>
        <p:spPr>
          <a:xfrm>
            <a:off x="228600" y="1676400"/>
            <a:ext cx="8763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8600" y="18288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Comparing </a:t>
            </a:r>
            <a:r>
              <a:rPr lang="en-IN" b="1" dirty="0"/>
              <a:t>value of </a:t>
            </a:r>
            <a:r>
              <a:rPr lang="en-IN" b="1" dirty="0" err="1"/>
              <a:t>i</a:t>
            </a:r>
            <a:r>
              <a:rPr lang="en-IN" b="1" baseline="30000" dirty="0" err="1"/>
              <a:t>th</a:t>
            </a:r>
            <a:r>
              <a:rPr lang="en-IN" b="1" dirty="0"/>
              <a:t> index </a:t>
            </a:r>
            <a:r>
              <a:rPr lang="en-IN" dirty="0"/>
              <a:t>with the given element one by one, until we get the required element or end of the array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2514600"/>
            <a:ext cx="8763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" y="2514600"/>
            <a:ext cx="118532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1: i=0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6966"/>
                  </p:ext>
                </p:extLst>
              </p:nvPr>
            </p:nvGraphicFramePr>
            <p:xfrm>
              <a:off x="941115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6966"/>
                  </p:ext>
                </p:extLst>
              </p:nvPr>
            </p:nvGraphicFramePr>
            <p:xfrm>
              <a:off x="941115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962" t="-2667" r="-3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9048" t="-2667" r="-2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923" t="-2667" r="-1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1923" t="-2667" r="-288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1169715" y="3505200"/>
            <a:ext cx="260008" cy="614065"/>
            <a:chOff x="457200" y="3505200"/>
            <a:chExt cx="260008" cy="614065"/>
          </a:xfrm>
        </p:grpSpPr>
        <p:sp>
          <p:nvSpPr>
            <p:cNvPr id="12" name="TextBox 11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228600" y="4424065"/>
            <a:ext cx="403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5538" y="4439405"/>
            <a:ext cx="118532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2: i=1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82248"/>
                  </p:ext>
                </p:extLst>
              </p:nvPr>
            </p:nvGraphicFramePr>
            <p:xfrm>
              <a:off x="900900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82248"/>
                  </p:ext>
                </p:extLst>
              </p:nvPr>
            </p:nvGraphicFramePr>
            <p:xfrm>
              <a:off x="900900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129500" y="5405735"/>
            <a:ext cx="260008" cy="614065"/>
            <a:chOff x="457200" y="3505200"/>
            <a:chExt cx="260008" cy="614065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4267200" y="2514600"/>
            <a:ext cx="0" cy="388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8775" y="2526175"/>
            <a:ext cx="118532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3: i=2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27401"/>
                  </p:ext>
                </p:extLst>
              </p:nvPr>
            </p:nvGraphicFramePr>
            <p:xfrm>
              <a:off x="4598715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27401"/>
                  </p:ext>
                </p:extLst>
              </p:nvPr>
            </p:nvGraphicFramePr>
            <p:xfrm>
              <a:off x="4598715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962" t="-2667" r="-3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9048" t="-2667" r="-2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923" t="-2667" r="-1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1923" t="-2667" r="-288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/>
          <p:cNvGrpSpPr/>
          <p:nvPr/>
        </p:nvGrpSpPr>
        <p:grpSpPr>
          <a:xfrm>
            <a:off x="5417799" y="3505200"/>
            <a:ext cx="260008" cy="614065"/>
            <a:chOff x="457200" y="3505200"/>
            <a:chExt cx="260008" cy="614065"/>
          </a:xfrm>
        </p:grpSpPr>
        <p:sp>
          <p:nvSpPr>
            <p:cNvPr id="24" name="TextBox 23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4267200" y="4416955"/>
            <a:ext cx="472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7200" y="4419600"/>
            <a:ext cx="118532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4: i=3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463740"/>
                  </p:ext>
                </p:extLst>
              </p:nvPr>
            </p:nvGraphicFramePr>
            <p:xfrm>
              <a:off x="4587140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463740"/>
                  </p:ext>
                </p:extLst>
              </p:nvPr>
            </p:nvGraphicFramePr>
            <p:xfrm>
              <a:off x="4587140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28"/>
          <p:cNvGrpSpPr/>
          <p:nvPr/>
        </p:nvGrpSpPr>
        <p:grpSpPr>
          <a:xfrm>
            <a:off x="6042950" y="5415987"/>
            <a:ext cx="260008" cy="614065"/>
            <a:chOff x="457200" y="3505200"/>
            <a:chExt cx="260008" cy="614065"/>
          </a:xfrm>
        </p:grpSpPr>
        <p:sp>
          <p:nvSpPr>
            <p:cNvPr id="30" name="TextBox 29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553200" y="494142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41425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724400" y="6031468"/>
            <a:ext cx="305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Element found at </a:t>
            </a:r>
            <a:r>
              <a:rPr lang="en-IN" b="1" dirty="0" err="1"/>
              <a:t>i</a:t>
            </a:r>
            <a:r>
              <a:rPr lang="en-IN" b="1" baseline="30000" dirty="0" err="1"/>
              <a:t>th</a:t>
            </a:r>
            <a:r>
              <a:rPr lang="en-IN" b="1" dirty="0"/>
              <a:t> index, i=3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8565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5" y="4019490"/>
                <a:ext cx="82230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413924" y="5924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24" y="5924490"/>
                <a:ext cx="82230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18668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68" y="4019490"/>
                <a:ext cx="82230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0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42276E-6 L 0.06076 3.42276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89547E-6 L 0.06823 -2.89547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2109E-6 L 0.06666 1.22109E-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5" grpId="0" animBg="1"/>
      <p:bldP spid="21" grpId="0" animBg="1"/>
      <p:bldP spid="27" grpId="0" animBg="1"/>
      <p:bldP spid="32" grpId="0"/>
      <p:bldP spid="33" grpId="0"/>
      <p:bldP spid="3" grpId="0" animBg="1"/>
      <p:bldP spid="34" grpId="0" animBg="1"/>
      <p:bldP spid="3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</a:t>
            </a:r>
            <a:r>
              <a:rPr lang="en-US" dirty="0" err="1"/>
              <a:t>Heapify</a:t>
            </a:r>
            <a:r>
              <a:rPr lang="en-US" dirty="0"/>
              <a:t>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5600700" cy="42452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2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Max-</a:t>
                </a:r>
                <a:r>
                  <a:rPr lang="en-IN" sz="22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heapify</a:t>
                </a:r>
                <a:r>
                  <a:rPr lang="en-IN" sz="22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(A, </a:t>
                </a:r>
                <a:r>
                  <a:rPr lang="en-IN" sz="22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IN" sz="22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, n)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LEFT(</a:t>
                </a:r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RIGHT(</a:t>
                </a:r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if l ≤ n and A[l] &gt; A[</a:t>
                </a:r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l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  else largest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sz="22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if r ≤ n and A[r] &gt;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if largest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sz="22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  then exchange A[</a:t>
                </a:r>
                <a:r>
                  <a:rPr lang="en-US" sz="2200" dirty="0" err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MAX-HEAPIFY(A, largest, n)</a:t>
                </a:r>
                <a:endParaRPr lang="en-IN" sz="22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5600700" cy="4245201"/>
              </a:xfrm>
              <a:prstGeom prst="rect">
                <a:avLst/>
              </a:prstGeom>
              <a:blipFill>
                <a:blip r:embed="rId2"/>
                <a:stretch>
                  <a:fillRect l="-1415" t="-718" b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7334836" y="1059529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6" name="Straight Connector 15"/>
          <p:cNvCxnSpPr>
            <a:stCxn id="15" idx="3"/>
            <a:endCxn id="17" idx="0"/>
          </p:cNvCxnSpPr>
          <p:nvPr/>
        </p:nvCxnSpPr>
        <p:spPr>
          <a:xfrm flipH="1">
            <a:off x="7014446" y="1552314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709646" y="180169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Connector 17"/>
          <p:cNvCxnSpPr>
            <a:stCxn id="15" idx="5"/>
            <a:endCxn id="19" idx="0"/>
          </p:cNvCxnSpPr>
          <p:nvPr/>
        </p:nvCxnSpPr>
        <p:spPr>
          <a:xfrm>
            <a:off x="7855162" y="1552314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80635" y="1770041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stCxn id="17" idx="3"/>
            <a:endCxn id="21" idx="0"/>
          </p:cNvCxnSpPr>
          <p:nvPr/>
        </p:nvCxnSpPr>
        <p:spPr>
          <a:xfrm flipH="1">
            <a:off x="6557869" y="2294477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53069" y="25468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" name="Straight Connector 21"/>
          <p:cNvCxnSpPr>
            <a:stCxn id="17" idx="5"/>
            <a:endCxn id="23" idx="0"/>
          </p:cNvCxnSpPr>
          <p:nvPr/>
        </p:nvCxnSpPr>
        <p:spPr>
          <a:xfrm>
            <a:off x="7229972" y="2294477"/>
            <a:ext cx="280402" cy="234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05574" y="252868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1807" y="9906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407" y="16002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20738" y="1607994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33384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39323" y="23622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4114800" y="1439513"/>
            <a:ext cx="457200" cy="417218"/>
          </a:xfrm>
          <a:prstGeom prst="wedgeEllipseCallout">
            <a:avLst>
              <a:gd name="adj1" fmla="val 6033"/>
              <a:gd name="adj2" fmla="val -65074"/>
            </a:avLst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31025" y="1463456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2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025" y="1463456"/>
                <a:ext cx="832993" cy="369332"/>
              </a:xfrm>
              <a:prstGeom prst="rect">
                <a:avLst/>
              </a:prstGeom>
              <a:blipFill>
                <a:blip r:embed="rId3"/>
                <a:stretch>
                  <a:fillRect l="-5036" t="-6349" r="-1439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31025" y="1832788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3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025" y="1832788"/>
                <a:ext cx="832993" cy="369332"/>
              </a:xfrm>
              <a:prstGeom prst="rect">
                <a:avLst/>
              </a:prstGeom>
              <a:blipFill>
                <a:blip r:embed="rId4"/>
                <a:stretch>
                  <a:fillRect l="-5036" t="-8065" r="-1439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2286000" y="2546866"/>
            <a:ext cx="16002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73210" y="2202120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440216" y="2624204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 2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16" y="2624204"/>
                <a:ext cx="1588983" cy="369332"/>
              </a:xfrm>
              <a:prstGeom prst="rect">
                <a:avLst/>
              </a:prstGeom>
              <a:blipFill>
                <a:blip r:embed="rId5"/>
                <a:stretch>
                  <a:fillRect l="-2662" t="-6349" r="-8745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2286000" y="3657600"/>
            <a:ext cx="2596007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29199" y="3289405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40215" y="3759109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 3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15" y="3759109"/>
                <a:ext cx="1588983" cy="369332"/>
              </a:xfrm>
              <a:prstGeom prst="rect">
                <a:avLst/>
              </a:prstGeom>
              <a:blipFill>
                <a:blip r:embed="rId6"/>
                <a:stretch>
                  <a:fillRect l="-2662" t="-8065" r="-8745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1518793" y="4800600"/>
            <a:ext cx="4119203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19888" y="4037905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9694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408 2.22222E-6 C 0.05902 2.22222E-6 0.08159 0.02847 0.08159 0.05162 L 0.08159 0.10347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516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51 -0.00139 -0.00902 -0.00347 -0.01354 -0.00417 C -0.02639 -0.00556 -0.03941 -0.00486 -0.05225 -0.00602 C -0.05382 -0.00625 -0.05538 -0.00718 -0.05677 -0.0081 C -0.05833 -0.00926 -0.05972 -0.01065 -0.06128 -0.01204 C -0.06371 -0.0169 -0.06701 -0.02315 -0.06875 -0.02801 C -0.06944 -0.02986 -0.06979 -0.03195 -0.07031 -0.03403 C -0.07135 -0.03935 -0.07326 -0.05 -0.07326 -0.05 C -0.07274 -0.06505 -0.07257 -0.08033 -0.0717 -0.0956 C -0.071 -0.10996 -0.06875 -0.09769 -0.0717 -0.10949 C -0.07517 -0.10023 -0.07274 -0.10301 -0.0776 -0.09977 L -0.0776 -0.09977 " pathEditMode="relative" ptsTypes="AAAAAAAAAAAAA">
                                      <p:cBhvr>
                                        <p:cTn id="1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5" grpId="0" animBg="1"/>
      <p:bldP spid="15" grpId="1" animBg="1"/>
      <p:bldP spid="17" grpId="0" animBg="1"/>
      <p:bldP spid="19" grpId="0" animBg="1"/>
      <p:bldP spid="19" grpId="1" animBg="1"/>
      <p:bldP spid="21" grpId="0" animBg="1"/>
      <p:bldP spid="23" grpId="0" animBg="1"/>
      <p:bldP spid="8" grpId="0"/>
      <p:bldP spid="9" grpId="0"/>
      <p:bldP spid="10" grpId="0"/>
      <p:bldP spid="11" grpId="0"/>
      <p:bldP spid="12" grpId="0"/>
      <p:bldP spid="25" grpId="0" animBg="1"/>
      <p:bldP spid="27" grpId="0" animBg="1"/>
      <p:bldP spid="28" grpId="0" animBg="1"/>
      <p:bldP spid="34" grpId="0" animBg="1"/>
      <p:bldP spid="35" grpId="0" animBg="1"/>
      <p:bldP spid="38" grpId="0" animBg="1"/>
      <p:bldP spid="39" grpId="0" animBg="1"/>
      <p:bldP spid="4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en-I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</a:t>
                </a:r>
                <a:r>
                  <a:rPr lang="en-IN" sz="24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_Sort</a:t>
                </a: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Consolas" pitchFamily="49" charset="0"/>
                    <a:cs typeface="Consolas" pitchFamily="49" charset="0"/>
                  </a:rPr>
                  <a:t>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for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		do exchange A[1]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heap-size[A]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heap-size[A] - 1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</a:t>
                </a:r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4979825"/>
              </a:xfrm>
              <a:prstGeom prst="rect">
                <a:avLst/>
              </a:prstGeom>
              <a:blipFill>
                <a:blip r:embed="rId2"/>
                <a:stretch>
                  <a:fillRect l="-1043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7411036" y="1288129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6" name="Straight Connector 15"/>
          <p:cNvCxnSpPr>
            <a:stCxn id="15" idx="3"/>
            <a:endCxn id="17" idx="0"/>
          </p:cNvCxnSpPr>
          <p:nvPr/>
        </p:nvCxnSpPr>
        <p:spPr>
          <a:xfrm flipH="1">
            <a:off x="7090646" y="1780914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785846" y="2030292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Connector 17"/>
          <p:cNvCxnSpPr>
            <a:stCxn id="15" idx="5"/>
            <a:endCxn id="19" idx="0"/>
          </p:cNvCxnSpPr>
          <p:nvPr/>
        </p:nvCxnSpPr>
        <p:spPr>
          <a:xfrm>
            <a:off x="7931362" y="1780914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156835" y="1998641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" name="Straight Connector 19"/>
          <p:cNvCxnSpPr>
            <a:stCxn id="17" idx="3"/>
            <a:endCxn id="21" idx="0"/>
          </p:cNvCxnSpPr>
          <p:nvPr/>
        </p:nvCxnSpPr>
        <p:spPr>
          <a:xfrm flipH="1">
            <a:off x="6634069" y="2523077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329269" y="27754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" name="Straight Connector 21"/>
          <p:cNvCxnSpPr>
            <a:stCxn id="17" idx="5"/>
            <a:endCxn id="23" idx="0"/>
          </p:cNvCxnSpPr>
          <p:nvPr/>
        </p:nvCxnSpPr>
        <p:spPr>
          <a:xfrm>
            <a:off x="7306172" y="2523077"/>
            <a:ext cx="280402" cy="234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81774" y="275728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8007" y="12192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4607" y="1828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6938" y="1836594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2562448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5523" y="2590800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9832" y="3251912"/>
            <a:ext cx="4846320" cy="457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/>
              <p:cNvSpPr/>
              <p:nvPr/>
            </p:nvSpPr>
            <p:spPr>
              <a:xfrm>
                <a:off x="609600" y="4117574"/>
                <a:ext cx="1463040" cy="457200"/>
              </a:xfrm>
              <a:prstGeom prst="wedgeRoundRectCallout">
                <a:avLst>
                  <a:gd name="adj1" fmla="val 12442"/>
                  <a:gd name="adj2" fmla="val -136903"/>
                  <a:gd name="adj3" fmla="val 16667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24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ular Callout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17574"/>
                <a:ext cx="1463040" cy="457200"/>
              </a:xfrm>
              <a:prstGeom prst="wedgeRoundRectCallout">
                <a:avLst>
                  <a:gd name="adj1" fmla="val 12442"/>
                  <a:gd name="adj2" fmla="val -136903"/>
                  <a:gd name="adj3" fmla="val 16667"/>
                </a:avLst>
              </a:prstGeom>
              <a:blipFill>
                <a:blip r:embed="rId3"/>
                <a:stretch>
                  <a:fillRect b="-8276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24"/>
              <p:cNvSpPr/>
              <p:nvPr/>
            </p:nvSpPr>
            <p:spPr>
              <a:xfrm>
                <a:off x="4114800" y="5586013"/>
                <a:ext cx="1280160" cy="457200"/>
              </a:xfrm>
              <a:prstGeom prst="wedgeRoundRectCallout">
                <a:avLst>
                  <a:gd name="adj1" fmla="val -7559"/>
                  <a:gd name="adj2" fmla="val -118992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ounded 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86013"/>
                <a:ext cx="1280160" cy="457200"/>
              </a:xfrm>
              <a:prstGeom prst="wedgeRoundRectCallout">
                <a:avLst>
                  <a:gd name="adj1" fmla="val -7559"/>
                  <a:gd name="adj2" fmla="val -118992"/>
                  <a:gd name="adj3" fmla="val 16667"/>
                </a:avLst>
              </a:prstGeom>
              <a:blipFill>
                <a:blip r:embed="rId4"/>
                <a:stretch>
                  <a:fillRect l="-1869" b="-916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71 0.00162 L -0.06771 0.00185 C -0.06128 0.00764 -0.04983 0.01898 -0.04167 0.025 C -0.03906 0.02708 -0.0368 0.0294 -0.03437 0.03055 C -0.03194 0.03171 -0.02934 0.03171 -0.02708 0.0324 C -0.025 0.03287 -0.02309 0.03356 -0.02118 0.03426 C -0.01528 0.03657 -0.00955 0.03912 -0.00364 0.04143 C -0.00052 0.04282 0.0033 0.04467 0.0066 0.04537 C 0.01129 0.04606 0.01632 0.04629 0.02118 0.04699 C 0.02847 0.04791 0.03577 0.04953 0.04306 0.05069 C 0.04549 0.05278 0.05139 0.05764 0.0533 0.05972 C 0.05868 0.06643 0.05347 0.06481 0.06059 0.07083 C 0.06181 0.07176 0.06354 0.07199 0.06493 0.07268 C 0.07014 0.08217 0.06545 0.07662 0.07813 0.07986 C 0.08611 0.08171 0.07986 0.08171 0.08386 0.08171 L 0.08698 0.08171 " pathEditMode="relative" rAng="0" ptsTypes="AAAAAAAAAAAAAA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4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44196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en-I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Heap</a:t>
                </a:r>
                <a:r>
                  <a:rPr lang="en-IN" sz="2400" b="1" dirty="0" err="1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_Sort</a:t>
                </a:r>
                <a:r>
                  <a:rPr lang="en-IN" sz="2400" b="1" dirty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Consolas" pitchFamily="49" charset="0"/>
                    <a:cs typeface="Consolas" pitchFamily="49" charset="0"/>
                  </a:rPr>
                  <a:t>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for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do exchange A[1]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heap-size[A]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heap-size[A] - 1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latin typeface="Consolas" pitchFamily="49" charset="0"/>
                    <a:cs typeface="Consolas" pitchFamily="49" charset="0"/>
                  </a:rPr>
                  <a:t>                </a:t>
                </a:r>
                <a:r>
                  <a:rPr lang="en-US" b="1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4419671"/>
              </a:xfrm>
              <a:prstGeom prst="rect">
                <a:avLst/>
              </a:prstGeom>
              <a:blipFill>
                <a:blip r:embed="rId2"/>
                <a:stretch>
                  <a:fillRect l="-1043" t="-690" b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3733800" y="2667000"/>
                <a:ext cx="1676400" cy="457200"/>
              </a:xfrm>
              <a:prstGeom prst="wedgeRoundRectCallout">
                <a:avLst>
                  <a:gd name="adj1" fmla="val -76381"/>
                  <a:gd name="adj2" fmla="val 6381"/>
                  <a:gd name="adj3" fmla="val 16667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2400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667000"/>
                <a:ext cx="1676400" cy="457200"/>
              </a:xfrm>
              <a:prstGeom prst="wedgeRoundRectCallout">
                <a:avLst>
                  <a:gd name="adj1" fmla="val -76381"/>
                  <a:gd name="adj2" fmla="val 6381"/>
                  <a:gd name="adj3" fmla="val 16667"/>
                </a:avLst>
              </a:prstGeom>
              <a:blipFill>
                <a:blip r:embed="rId3"/>
                <a:stretch>
                  <a:fillRect b="-1392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6972300" y="4876800"/>
                <a:ext cx="1485900" cy="457200"/>
              </a:xfrm>
              <a:prstGeom prst="wedgeRoundRectCallout">
                <a:avLst>
                  <a:gd name="adj1" fmla="val -76381"/>
                  <a:gd name="adj2" fmla="val 6381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2400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4876800"/>
                <a:ext cx="1485900" cy="457200"/>
              </a:xfrm>
              <a:prstGeom prst="wedgeRoundRectCallout">
                <a:avLst>
                  <a:gd name="adj1" fmla="val -76381"/>
                  <a:gd name="adj2" fmla="val 6381"/>
                  <a:gd name="adj3" fmla="val 16667"/>
                </a:avLst>
              </a:prstGeom>
              <a:blipFill>
                <a:blip r:embed="rId4"/>
                <a:stretch>
                  <a:fillRect b="-1519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676400" y="3733800"/>
            <a:ext cx="37338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15000" y="3198167"/>
                <a:ext cx="91440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198167"/>
                <a:ext cx="9144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4342" y="5528029"/>
                <a:ext cx="8763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Running time of heap sort algorithm is: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2" y="5528029"/>
                <a:ext cx="8763000" cy="830997"/>
              </a:xfrm>
              <a:prstGeom prst="rect">
                <a:avLst/>
              </a:prstGeom>
              <a:blipFill>
                <a:blip r:embed="rId6"/>
                <a:stretch>
                  <a:fillRect l="-1113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5957248" y="5909028"/>
            <a:ext cx="1568355" cy="449998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(HW)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Sort given element in </a:t>
            </a:r>
            <a:r>
              <a:rPr lang="en-US" b="1" dirty="0"/>
              <a:t>ascending order </a:t>
            </a:r>
            <a:r>
              <a:rPr lang="en-US" dirty="0"/>
              <a:t>using heap sort. 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Sort given element in </a:t>
            </a:r>
            <a:r>
              <a:rPr lang="en-US" b="1" dirty="0"/>
              <a:t>descending order </a:t>
            </a:r>
            <a:r>
              <a:rPr lang="en-US" dirty="0"/>
              <a:t>using heap sort. </a:t>
            </a:r>
          </a:p>
          <a:p>
            <a:pPr marL="0" indent="0" algn="ctr">
              <a:buNone/>
            </a:pPr>
            <a:r>
              <a:rPr lang="en-US" dirty="0"/>
              <a:t>65, 77, 5, 25, 32, 45, 99, 83, 69, 81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Sort the given elements with Heap Sort Method: 20, 50, 30, 75, 90, 60, 25, 10, 40. 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3721"/>
              </p:ext>
            </p:extLst>
          </p:nvPr>
        </p:nvGraphicFramePr>
        <p:xfrm>
          <a:off x="2064364" y="1600200"/>
          <a:ext cx="5015273" cy="457200"/>
        </p:xfrm>
        <a:graphic>
          <a:graphicData uri="http://schemas.openxmlformats.org/drawingml/2006/table">
            <a:tbl>
              <a:tblPr/>
              <a:tblGrid>
                <a:gridCol w="501720">
                  <a:extLst>
                    <a:ext uri="{9D8B030D-6E8A-4147-A177-3AD203B41FA5}">
                      <a16:colId xmlns:a16="http://schemas.microsoft.com/office/drawing/2014/main" val="1067390851"/>
                    </a:ext>
                  </a:extLst>
                </a:gridCol>
                <a:gridCol w="503642">
                  <a:extLst>
                    <a:ext uri="{9D8B030D-6E8A-4147-A177-3AD203B41FA5}">
                      <a16:colId xmlns:a16="http://schemas.microsoft.com/office/drawing/2014/main" val="2737308049"/>
                    </a:ext>
                  </a:extLst>
                </a:gridCol>
                <a:gridCol w="499797">
                  <a:extLst>
                    <a:ext uri="{9D8B030D-6E8A-4147-A177-3AD203B41FA5}">
                      <a16:colId xmlns:a16="http://schemas.microsoft.com/office/drawing/2014/main" val="3859380785"/>
                    </a:ext>
                  </a:extLst>
                </a:gridCol>
                <a:gridCol w="501719">
                  <a:extLst>
                    <a:ext uri="{9D8B030D-6E8A-4147-A177-3AD203B41FA5}">
                      <a16:colId xmlns:a16="http://schemas.microsoft.com/office/drawing/2014/main" val="1104729754"/>
                    </a:ext>
                  </a:extLst>
                </a:gridCol>
                <a:gridCol w="501720">
                  <a:extLst>
                    <a:ext uri="{9D8B030D-6E8A-4147-A177-3AD203B41FA5}">
                      <a16:colId xmlns:a16="http://schemas.microsoft.com/office/drawing/2014/main" val="916654959"/>
                    </a:ext>
                  </a:extLst>
                </a:gridCol>
                <a:gridCol w="499797">
                  <a:extLst>
                    <a:ext uri="{9D8B030D-6E8A-4147-A177-3AD203B41FA5}">
                      <a16:colId xmlns:a16="http://schemas.microsoft.com/office/drawing/2014/main" val="1386675058"/>
                    </a:ext>
                  </a:extLst>
                </a:gridCol>
                <a:gridCol w="501719">
                  <a:extLst>
                    <a:ext uri="{9D8B030D-6E8A-4147-A177-3AD203B41FA5}">
                      <a16:colId xmlns:a16="http://schemas.microsoft.com/office/drawing/2014/main" val="1767425713"/>
                    </a:ext>
                  </a:extLst>
                </a:gridCol>
                <a:gridCol w="499797">
                  <a:extLst>
                    <a:ext uri="{9D8B030D-6E8A-4147-A177-3AD203B41FA5}">
                      <a16:colId xmlns:a16="http://schemas.microsoft.com/office/drawing/2014/main" val="1105037077"/>
                    </a:ext>
                  </a:extLst>
                </a:gridCol>
                <a:gridCol w="503642">
                  <a:extLst>
                    <a:ext uri="{9D8B030D-6E8A-4147-A177-3AD203B41FA5}">
                      <a16:colId xmlns:a16="http://schemas.microsoft.com/office/drawing/2014/main" val="1060749726"/>
                    </a:ext>
                  </a:extLst>
                </a:gridCol>
                <a:gridCol w="501720">
                  <a:extLst>
                    <a:ext uri="{9D8B030D-6E8A-4147-A177-3AD203B41FA5}">
                      <a16:colId xmlns:a16="http://schemas.microsoft.com/office/drawing/2014/main" val="712089375"/>
                    </a:ext>
                  </a:extLst>
                </a:gridCol>
              </a:tblGrid>
              <a:tr h="42482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92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85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4913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0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8" name="Content Placeholder 55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/>
          <a:lstStyle/>
          <a:p>
            <a:r>
              <a:rPr lang="en-US" dirty="0"/>
              <a:t>Sort the following elements in </a:t>
            </a:r>
            <a:r>
              <a:rPr lang="en-US" b="1" dirty="0"/>
              <a:t>ascending order </a:t>
            </a:r>
            <a:r>
              <a:rPr lang="en-US" dirty="0"/>
              <a:t>using shell sort.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51113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1336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194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5052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1910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768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626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484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934200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3054287"/>
                  </p:ext>
                </p:extLst>
              </p:nvPr>
            </p:nvGraphicFramePr>
            <p:xfrm>
              <a:off x="1451113" y="3439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3054287"/>
                  </p:ext>
                </p:extLst>
              </p:nvPr>
            </p:nvGraphicFramePr>
            <p:xfrm>
              <a:off x="1451113" y="3439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230" r="-5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93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7345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6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6460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0351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8" name="Elbow Connector 77"/>
          <p:cNvCxnSpPr/>
          <p:nvPr/>
        </p:nvCxnSpPr>
        <p:spPr>
          <a:xfrm rot="16200000" flipH="1">
            <a:off x="3195429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rot="16200000" flipH="1">
            <a:off x="5938906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451113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336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8194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052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91000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8768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5626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248400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934200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687385"/>
                  </p:ext>
                </p:extLst>
              </p:nvPr>
            </p:nvGraphicFramePr>
            <p:xfrm>
              <a:off x="1451113" y="4963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687385"/>
                  </p:ext>
                </p:extLst>
              </p:nvPr>
            </p:nvGraphicFramePr>
            <p:xfrm>
              <a:off x="1451113" y="4963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230" r="-5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93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7345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6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6460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0351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4" name="Elbow Connector 93"/>
          <p:cNvCxnSpPr/>
          <p:nvPr/>
        </p:nvCxnSpPr>
        <p:spPr>
          <a:xfrm rot="16200000" flipH="1">
            <a:off x="3843407" y="4537737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0500" y="2433935"/>
            <a:ext cx="876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Step 1: Divide input array into segments, where Initial Segmenting Gap = 4 (n÷2)</a:t>
            </a:r>
          </a:p>
        </p:txBody>
      </p:sp>
    </p:spTree>
    <p:extLst>
      <p:ext uri="{BB962C8B-B14F-4D97-AF65-F5344CB8AC3E}">
        <p14:creationId xmlns:p14="http://schemas.microsoft.com/office/powerpoint/2010/main" val="19240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4276" y="1067625"/>
            <a:ext cx="650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Initial Segmenting Gap = 4 (n÷2)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51113" y="220090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133600" y="220090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19400" y="22009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505200" y="22009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191000" y="220090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76800" y="220090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62600" y="22009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48400" y="22009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934200" y="220090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653652"/>
                  </p:ext>
                </p:extLst>
              </p:nvPr>
            </p:nvGraphicFramePr>
            <p:xfrm>
              <a:off x="14511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653652"/>
                  </p:ext>
                </p:extLst>
              </p:nvPr>
            </p:nvGraphicFramePr>
            <p:xfrm>
              <a:off x="14511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230" r="-5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93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7345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786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6460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0351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4" name="Elbow Connector 93"/>
          <p:cNvCxnSpPr/>
          <p:nvPr/>
        </p:nvCxnSpPr>
        <p:spPr>
          <a:xfrm rot="16200000" flipH="1">
            <a:off x="4567306" y="1455807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51113" y="383209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383209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19400" y="38320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05200" y="383209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91000" y="383209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76800" y="383209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62600" y="38320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48400" y="383209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34200" y="383209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539818"/>
                  </p:ext>
                </p:extLst>
              </p:nvPr>
            </p:nvGraphicFramePr>
            <p:xfrm>
              <a:off x="1451113" y="348806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539818"/>
                  </p:ext>
                </p:extLst>
              </p:nvPr>
            </p:nvGraphicFramePr>
            <p:xfrm>
              <a:off x="1451113" y="348806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230" r="-5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893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7345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786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460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0351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Elbow Connector 34"/>
          <p:cNvCxnSpPr/>
          <p:nvPr/>
        </p:nvCxnSpPr>
        <p:spPr>
          <a:xfrm rot="16200000" flipH="1">
            <a:off x="5211694" y="3094975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448836" y="546328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131323" y="546328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817123" y="546328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02923" y="5463288"/>
            <a:ext cx="685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188723" y="546328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74523" y="5463288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560323" y="546328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46123" y="5463288"/>
            <a:ext cx="685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1923" y="546328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927147"/>
                  </p:ext>
                </p:extLst>
              </p:nvPr>
            </p:nvGraphicFramePr>
            <p:xfrm>
              <a:off x="1448836" y="51155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927147"/>
                  </p:ext>
                </p:extLst>
              </p:nvPr>
            </p:nvGraphicFramePr>
            <p:xfrm>
              <a:off x="1448836" y="51155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49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7DDE8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7DDE8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C08F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C08F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276" y="1067625"/>
            <a:ext cx="650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Now, the Segmenting Gap = 2 (4 ÷2)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913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0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48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64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174662"/>
                  </p:ext>
                </p:extLst>
              </p:nvPr>
            </p:nvGraphicFramePr>
            <p:xfrm>
              <a:off x="13749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174662"/>
                  </p:ext>
                </p:extLst>
              </p:nvPr>
            </p:nvGraphicFramePr>
            <p:xfrm>
              <a:off x="13749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Elbow Connector 26"/>
          <p:cNvCxnSpPr/>
          <p:nvPr/>
        </p:nvCxnSpPr>
        <p:spPr>
          <a:xfrm rot="16200000" flipH="1">
            <a:off x="2440332" y="2106574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H="1">
            <a:off x="3808620" y="2106574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5176909" y="2112925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6545199" y="2106575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74913" y="379311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57400" y="37931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43200" y="379311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29000" y="37931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14800" y="379311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37931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6400" y="379311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72200" y="37931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58000" y="379311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7045120"/>
                  </p:ext>
                </p:extLst>
              </p:nvPr>
            </p:nvGraphicFramePr>
            <p:xfrm>
              <a:off x="1374913" y="3439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7045120"/>
                  </p:ext>
                </p:extLst>
              </p:nvPr>
            </p:nvGraphicFramePr>
            <p:xfrm>
              <a:off x="1374913" y="34391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Elbow Connector 40"/>
          <p:cNvCxnSpPr/>
          <p:nvPr/>
        </p:nvCxnSpPr>
        <p:spPr>
          <a:xfrm rot="16200000" flipH="1">
            <a:off x="3126129" y="3731353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494417" y="3731353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5861056" y="3724720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374913" y="5452444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057400" y="5452444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743200" y="5452444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429000" y="5452444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114800" y="5452444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800600" y="5452444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86400" y="5452444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172200" y="5452444"/>
            <a:ext cx="6858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58000" y="5452444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9684127"/>
                  </p:ext>
                </p:extLst>
              </p:nvPr>
            </p:nvGraphicFramePr>
            <p:xfrm>
              <a:off x="1374913" y="51155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9684127"/>
                  </p:ext>
                </p:extLst>
              </p:nvPr>
            </p:nvGraphicFramePr>
            <p:xfrm>
              <a:off x="1374913" y="51155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739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276" y="1067625"/>
            <a:ext cx="650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3: Segmenting Gap = 1 (2 ÷2)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913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0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48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64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0" y="2168339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39629"/>
                  </p:ext>
                </p:extLst>
              </p:nvPr>
            </p:nvGraphicFramePr>
            <p:xfrm>
              <a:off x="13749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39629"/>
                  </p:ext>
                </p:extLst>
              </p:nvPr>
            </p:nvGraphicFramePr>
            <p:xfrm>
              <a:off x="1374913" y="18389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4" name="Elbow Connector 43"/>
          <p:cNvCxnSpPr/>
          <p:nvPr/>
        </p:nvCxnSpPr>
        <p:spPr>
          <a:xfrm rot="16200000" flipH="1">
            <a:off x="2113716" y="2448486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H="1">
            <a:off x="2791511" y="2448486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6200000" flipH="1">
            <a:off x="3478690" y="2448486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H="1">
            <a:off x="4151793" y="2448485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6200000" flipH="1">
            <a:off x="4843942" y="2448485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16200000" flipH="1">
            <a:off x="5526430" y="2448485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6200000" flipH="1">
            <a:off x="6199533" y="2448486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H="1">
            <a:off x="6882021" y="2448486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913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574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7432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4290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148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006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864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1722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858000" y="403187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831358"/>
                  </p:ext>
                </p:extLst>
              </p:nvPr>
            </p:nvGraphicFramePr>
            <p:xfrm>
              <a:off x="1374913" y="36677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831358"/>
                  </p:ext>
                </p:extLst>
              </p:nvPr>
            </p:nvGraphicFramePr>
            <p:xfrm>
              <a:off x="1374913" y="366776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0" name="TextBox 79"/>
          <p:cNvSpPr txBox="1"/>
          <p:nvPr/>
        </p:nvSpPr>
        <p:spPr>
          <a:xfrm>
            <a:off x="2942166" y="5029200"/>
            <a:ext cx="325966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The final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157336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7" grpId="0" animBg="1"/>
      <p:bldP spid="68" grpId="0" animBg="1"/>
      <p:bldP spid="69" grpId="0" animBg="1"/>
      <p:bldP spid="70" grpId="0" animBg="1"/>
      <p:bldP spid="8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Divide the array into several </a:t>
            </a:r>
            <a:r>
              <a:rPr lang="en-US" b="1" dirty="0"/>
              <a:t>smaller non contiguous </a:t>
            </a:r>
            <a:r>
              <a:rPr lang="en-US" dirty="0"/>
              <a:t>segments.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distance between successive elements in one segment is called </a:t>
            </a:r>
            <a:r>
              <a:rPr lang="en-US" b="1" dirty="0"/>
              <a:t>a gap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segment is </a:t>
            </a:r>
            <a:r>
              <a:rPr lang="en-US" b="1" dirty="0"/>
              <a:t>sorted within itself </a:t>
            </a:r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insertion sort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</a:t>
            </a:r>
            <a:r>
              <a:rPr lang="en-US" b="1" dirty="0"/>
              <a:t>re-segment into larger segments </a:t>
            </a:r>
            <a:r>
              <a:rPr lang="en-US" dirty="0"/>
              <a:t>(smaller gap) and repeat sorting process.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until </a:t>
            </a:r>
            <a:r>
              <a:rPr lang="en-US" b="1" dirty="0"/>
              <a:t>only one segment </a:t>
            </a:r>
            <a:r>
              <a:rPr lang="en-US" dirty="0"/>
              <a:t>is left, i.e., </a:t>
            </a:r>
            <a:r>
              <a:rPr lang="en-US" dirty="0">
                <a:solidFill>
                  <a:srgbClr val="FF0000"/>
                </a:solidFill>
              </a:rPr>
              <a:t>gap = 1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Final sorting </a:t>
            </a:r>
            <a:r>
              <a:rPr lang="en-US" dirty="0"/>
              <a:t>finishes the entire array sorting.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23933" y="5105400"/>
                <a:ext cx="489613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Time complexity of shell sort is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33" y="5105400"/>
                <a:ext cx="4896134" cy="461665"/>
              </a:xfrm>
              <a:prstGeom prst="rect">
                <a:avLst/>
              </a:prstGeom>
              <a:blipFill>
                <a:blip r:embed="rId2"/>
                <a:stretch>
                  <a:fillRect l="-1866" t="-10667" r="-249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8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array in descending order using Shell Sort.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4913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96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0" y="2057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4829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143000"/>
            <a:ext cx="8610600" cy="341632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	: Array A, element</a:t>
            </a:r>
          </a:p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	: First index of element in A or</a:t>
            </a:r>
          </a:p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	  -1 if not found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	</a:t>
            </a:r>
          </a:p>
          <a:p>
            <a:endParaRPr lang="en-IN" sz="24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Linear_Search</a:t>
            </a:r>
            <a:endParaRPr lang="en-IN" sz="2400" b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for i = 1 to last index of A: 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	 if A[i] equals element: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		 return i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return -1</a:t>
            </a:r>
          </a:p>
        </p:txBody>
      </p:sp>
    </p:spTree>
    <p:extLst>
      <p:ext uri="{BB962C8B-B14F-4D97-AF65-F5344CB8AC3E}">
        <p14:creationId xmlns:p14="http://schemas.microsoft.com/office/powerpoint/2010/main" val="6096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Radix Sort puts the elements in order </a:t>
                </a:r>
                <a:r>
                  <a:rPr lang="en-US" b="1" dirty="0"/>
                  <a:t>by comparing the digits </a:t>
                </a:r>
                <a:r>
                  <a:rPr lang="en-US" dirty="0"/>
                  <a:t>of the numbers.</a:t>
                </a:r>
              </a:p>
              <a:p>
                <a:r>
                  <a:rPr lang="en-US" dirty="0"/>
                  <a:t>Each element in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-element array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has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/>
                  <a:t> digits, </a:t>
                </a:r>
                <a:r>
                  <a:rPr lang="en-US" dirty="0"/>
                  <a:t>where digit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the lowest-order digit and digit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highest order digit.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Sort following elements in ascending order using radix sort.</a:t>
                </a:r>
              </a:p>
              <a:p>
                <a:pPr marL="0" indent="0" algn="ctr">
                  <a:buNone/>
                </a:pPr>
                <a:r>
                  <a:rPr lang="en-US" dirty="0"/>
                  <a:t>363, 729, 329, 873, 691, 521, 435, 297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1999" y="2952221"/>
            <a:ext cx="8487201" cy="2076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17170">
              <a:lnSpc>
                <a:spcPct val="124000"/>
              </a:lnSpc>
            </a:pPr>
            <a:r>
              <a:rPr lang="en-US" sz="2600" i="1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Algorithm: RADIX-SORT(A, d)</a:t>
            </a:r>
          </a:p>
          <a:p>
            <a:pPr marL="400050" lvl="1" indent="0">
              <a:lnSpc>
                <a:spcPct val="124000"/>
              </a:lnSpc>
              <a:buNone/>
            </a:pPr>
            <a:r>
              <a:rPr lang="en-US" sz="2600" i="1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 </a:t>
            </a:r>
            <a:r>
              <a:rPr lang="en-US" sz="2600" i="1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2600" i="1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← 1 to d</a:t>
            </a:r>
          </a:p>
          <a:p>
            <a:pPr marL="1257300" lvl="3">
              <a:lnSpc>
                <a:spcPct val="124000"/>
              </a:lnSpc>
            </a:pPr>
            <a:r>
              <a:rPr lang="en-US" sz="2600" i="1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 use a stable sort to sort array A on digit </a:t>
            </a:r>
            <a:r>
              <a:rPr lang="en-US" sz="2600" i="1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5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0668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6	3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07127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	2	9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1336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2	9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6670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	7	3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32004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	9	1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37338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	2	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42672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	3	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4800600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	9	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4500" y="5742709"/>
            <a:ext cx="2400300" cy="461665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Sort on column 1</a:t>
            </a:r>
          </a:p>
        </p:txBody>
      </p:sp>
      <p:sp>
        <p:nvSpPr>
          <p:cNvPr id="13" name="Up Arrow 12"/>
          <p:cNvSpPr/>
          <p:nvPr/>
        </p:nvSpPr>
        <p:spPr>
          <a:xfrm>
            <a:off x="2819400" y="5257800"/>
            <a:ext cx="190500" cy="484909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581400" y="973079"/>
          <a:ext cx="2590800" cy="428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7763335"/>
                    </a:ext>
                  </a:extLst>
                </a:gridCol>
              </a:tblGrid>
              <a:tr h="535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86257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309992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796531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907607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65287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566471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468876"/>
                  </a:ext>
                </a:extLst>
              </a:tr>
              <a:tr h="535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35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8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15625 4.44444E-6 C 0.22622 4.44444E-6 0.3125 -0.0875 0.3125 -0.15834 L 0.3125 -0.31667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5625 -3.33333E-6 C 0.22622 -3.33333E-6 0.3125 -0.0875 0.3125 -0.15833 L 0.3125 -0.3166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15625 -4.44444E-6 C 0.22622 -4.44444E-6 0.3125 0.04121 0.3125 0.075 L 0.3125 0.15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15625 2.22222E-6 C 0.22622 2.22222E-6 0.3125 -0.00209 0.3125 -0.00347 L 0.3125 -0.0067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625 -1.11111E-6 C 0.22622 -1.11111E-6 0.3125 -0.04467 0.3125 -0.08055 L 0.3125 -0.16111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5625 1.11111E-6 C 0.22622 1.11111E-6 0.3125 -0.04468 0.3125 -0.08056 L 0.3125 -0.16111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5625 1.85185E-6 C 0.22622 1.85185E-6 0.3125 0.10532 0.3125 0.1912 L 0.3125 0.38241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15625 0 C 0.22622 0 0.3125 0.10556 0.3125 0.19167 L 0.3125 0.38333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10267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	9	1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567066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	2	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3800" y="20935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6	3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3800" y="26269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	7	3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31603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	3	5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3800" y="36937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	9	7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3800" y="42271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	2	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476053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2	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5700" y="5742709"/>
            <a:ext cx="2400300" cy="461665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Sort on column 2</a:t>
            </a:r>
          </a:p>
        </p:txBody>
      </p:sp>
      <p:sp>
        <p:nvSpPr>
          <p:cNvPr id="13" name="Up Arrow 12"/>
          <p:cNvSpPr/>
          <p:nvPr/>
        </p:nvSpPr>
        <p:spPr>
          <a:xfrm>
            <a:off x="4800600" y="5257800"/>
            <a:ext cx="190500" cy="484909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15208 -1.11111E-6 C 0.22014 -1.11111E-6 0.30417 -0.02176 0.30417 -0.03935 L 0.30417 -0.0784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15208 -4.07407E-6 C 0.22014 -4.07407E-6 0.30417 -0.1074 0.30417 -0.19444 L 0.30417 -0.3886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96 L 0.15208 0.01296 C 0.22014 0.01296 0.30417 -0.09884 0.30417 -0.18935 L 0.30417 -0.3916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71 L 0.15208 -0.00371 C 0.22014 -0.00371 0.30417 -0.02523 0.30417 -0.04259 L 0.30417 -0.0812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85 L 0.15226 -0.00185 C 0.22049 -0.00185 0.30469 0.04098 0.30469 0.07593 L 0.30469 0.15394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6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15208 2.96296E-6 C 0.22014 2.96296E-6 0.30417 0.04236 0.30417 0.07731 L 0.30417 0.15463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26 L 0.15208 0.00926 C 0.22014 0.00926 0.30417 0.13495 0.30417 0.23703 L 0.30417 0.46504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26 L 0.15208 0.00926 C 0.22014 0.00926 0.30417 0.04907 0.30417 0.08148 L 0.30417 0.15393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11326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	2	1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1672936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	2	9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21994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2	9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7328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	3	5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32662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	6	3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3000" y="37996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	7	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3000" y="43330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	9	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000" y="4866409"/>
            <a:ext cx="2362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	9	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" y="5862935"/>
            <a:ext cx="2400300" cy="461665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Sort on column 3</a:t>
            </a:r>
          </a:p>
        </p:txBody>
      </p:sp>
      <p:sp>
        <p:nvSpPr>
          <p:cNvPr id="13" name="Up Arrow 12"/>
          <p:cNvSpPr/>
          <p:nvPr/>
        </p:nvSpPr>
        <p:spPr>
          <a:xfrm>
            <a:off x="1295400" y="5334000"/>
            <a:ext cx="190500" cy="533400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0" y="5862934"/>
            <a:ext cx="325966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The final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13331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20208 3.7037E-7 C 0.29271 3.7037E-7 0.40416 -0.15116 0.40416 -0.27384 L 0.40416 -0.54745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20208 -7.40741E-7 C 0.29271 -7.40741E-7 0.40416 -0.02245 0.40416 -0.04051 L 0.40416 -0.08079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20208 3.7037E-6 C 0.29271 3.7037E-6 0.40416 -0.04399 0.40416 -0.0794 L 0.40416 -0.15857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20208 1.48148E-6 C 0.29271 1.48148E-6 0.40416 -0.00208 0.40416 -0.00347 L 0.40416 -0.00671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556 L 0.20208 -0.00556 C 0.29271 -0.00556 0.40416 0.07939 0.40416 0.14837 L 0.40416 0.30254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20208 -1.85185E-6 C 0.29271 -1.85185E-6 0.40416 -0.02338 0.40416 -0.04236 L 0.40416 -0.08472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37 L 0.20208 -0.0037 C 0.29271 -0.0037 0.40416 0.10208 0.40416 0.18796 L 0.40416 0.3798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555 L 0.20208 -0.00555 C 0.29271 -0.00555 0.40416 0.03635 0.40416 0.07061 L 0.40416 0.14699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Radix sort time complexity</a:t>
                </a:r>
                <a:endParaRPr lang="en-US" dirty="0"/>
              </a:p>
              <a:p>
                <a:pPr lvl="1"/>
                <a:r>
                  <a:rPr lang="en-US" dirty="0"/>
                  <a:t>Let there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digits in input integers. Radix Sort takes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the base for representing numbers. For decimal system,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Sort the following elements in ascending order using bucket sort.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empty buckets.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each input element to appropriate bucket as,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US" sz="2400" dirty="0"/>
                  <a:t>Bucket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holds values in the half-open interval, 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&lt; 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Sort each bucket queue with insertion sort.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Merge all bucket queues together in order.</a:t>
                </a:r>
              </a:p>
              <a:p>
                <a:r>
                  <a:rPr lang="en-US" dirty="0"/>
                  <a:t>Expected running time is O(n + N), with n = size of original sequence. If N is O(n) then sorting algorithm in O(n).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3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74913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96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0" y="16764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91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90500" y="24384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0262" y="5334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- Example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23452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059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96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917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775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633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491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349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207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6539" y="2209800"/>
            <a:ext cx="396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23" name="Can 22"/>
          <p:cNvSpPr/>
          <p:nvPr/>
        </p:nvSpPr>
        <p:spPr>
          <a:xfrm>
            <a:off x="429539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1267739" y="3084442"/>
            <a:ext cx="758097" cy="1258958"/>
          </a:xfrm>
          <a:prstGeom prst="can">
            <a:avLst/>
          </a:prstGeom>
          <a:solidFill>
            <a:schemeClr val="tx2">
              <a:lumMod val="40000"/>
              <a:lumOff val="6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2105939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2944139" y="3084442"/>
            <a:ext cx="758097" cy="1258958"/>
          </a:xfrm>
          <a:prstGeom prst="can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n 26"/>
          <p:cNvSpPr/>
          <p:nvPr/>
        </p:nvSpPr>
        <p:spPr>
          <a:xfrm>
            <a:off x="3819951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4658151" y="3084442"/>
            <a:ext cx="758097" cy="1258958"/>
          </a:xfrm>
          <a:prstGeom prst="can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n 28"/>
          <p:cNvSpPr/>
          <p:nvPr/>
        </p:nvSpPr>
        <p:spPr>
          <a:xfrm>
            <a:off x="5496351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6334551" y="3084442"/>
            <a:ext cx="758097" cy="1258958"/>
          </a:xfrm>
          <a:prstGeom prst="can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7166703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8004903" y="3084442"/>
            <a:ext cx="758097" cy="1258958"/>
          </a:xfrm>
          <a:prstGeom prst="can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55029" y="4343400"/>
            <a:ext cx="30711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039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19820" y="4343400"/>
            <a:ext cx="25393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5535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458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859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8499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1715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5638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4679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000999" y="388620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45</a:t>
            </a:r>
          </a:p>
        </p:txBody>
      </p:sp>
      <p:cxnSp>
        <p:nvCxnSpPr>
          <p:cNvPr id="44" name="Straight Arrow Connector 43"/>
          <p:cNvCxnSpPr>
            <a:stCxn id="14" idx="2"/>
          </p:cNvCxnSpPr>
          <p:nvPr/>
        </p:nvCxnSpPr>
        <p:spPr>
          <a:xfrm>
            <a:off x="1621452" y="2569800"/>
            <a:ext cx="2577547" cy="13164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85951" y="388620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96</a:t>
            </a:r>
          </a:p>
        </p:txBody>
      </p:sp>
      <p:cxnSp>
        <p:nvCxnSpPr>
          <p:cNvPr id="46" name="Straight Arrow Connector 45"/>
          <p:cNvCxnSpPr>
            <a:stCxn id="15" idx="2"/>
            <a:endCxn id="45" idx="0"/>
          </p:cNvCxnSpPr>
          <p:nvPr/>
        </p:nvCxnSpPr>
        <p:spPr>
          <a:xfrm>
            <a:off x="2303939" y="2569800"/>
            <a:ext cx="6080012" cy="13164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286987" y="388620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29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25187" y="3873938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30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286987" y="336386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27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448787" y="3873938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12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5187" y="336386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39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77399" y="388620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61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185951" y="3363860"/>
            <a:ext cx="396000" cy="360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91</a:t>
            </a:r>
          </a:p>
        </p:txBody>
      </p:sp>
      <p:cxnSp>
        <p:nvCxnSpPr>
          <p:cNvPr id="54" name="Straight Arrow Connector 53"/>
          <p:cNvCxnSpPr>
            <a:stCxn id="16" idx="2"/>
          </p:cNvCxnSpPr>
          <p:nvPr/>
        </p:nvCxnSpPr>
        <p:spPr>
          <a:xfrm flipH="1">
            <a:off x="2501939" y="2569800"/>
            <a:ext cx="487800" cy="13041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7" idx="2"/>
            <a:endCxn id="48" idx="0"/>
          </p:cNvCxnSpPr>
          <p:nvPr/>
        </p:nvCxnSpPr>
        <p:spPr>
          <a:xfrm flipH="1">
            <a:off x="3323187" y="2569800"/>
            <a:ext cx="352352" cy="13041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8" idx="2"/>
            <a:endCxn id="49" idx="0"/>
          </p:cNvCxnSpPr>
          <p:nvPr/>
        </p:nvCxnSpPr>
        <p:spPr>
          <a:xfrm flipH="1">
            <a:off x="2484987" y="2569800"/>
            <a:ext cx="1876352" cy="7940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2"/>
            <a:endCxn id="50" idx="0"/>
          </p:cNvCxnSpPr>
          <p:nvPr/>
        </p:nvCxnSpPr>
        <p:spPr>
          <a:xfrm flipH="1">
            <a:off x="1646787" y="2569800"/>
            <a:ext cx="3400352" cy="13041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51" idx="0"/>
          </p:cNvCxnSpPr>
          <p:nvPr/>
        </p:nvCxnSpPr>
        <p:spPr>
          <a:xfrm flipH="1">
            <a:off x="3323187" y="2569800"/>
            <a:ext cx="2409752" cy="7940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1" idx="2"/>
          </p:cNvCxnSpPr>
          <p:nvPr/>
        </p:nvCxnSpPr>
        <p:spPr>
          <a:xfrm flipH="1">
            <a:off x="5875399" y="2569800"/>
            <a:ext cx="543340" cy="13041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2"/>
            <a:endCxn id="53" idx="0"/>
          </p:cNvCxnSpPr>
          <p:nvPr/>
        </p:nvCxnSpPr>
        <p:spPr>
          <a:xfrm>
            <a:off x="7104539" y="2569800"/>
            <a:ext cx="1279412" cy="7940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13118" y="4800600"/>
            <a:ext cx="4936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Sort each bucket queue with insertion sort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4251" y="3886200"/>
            <a:ext cx="396000" cy="360000"/>
          </a:xfrm>
          <a:prstGeom prst="rect">
            <a:avLst/>
          </a:prstGeom>
          <a:solidFill>
            <a:srgbClr val="E40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27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4251" y="3363860"/>
            <a:ext cx="396000" cy="360000"/>
          </a:xfrm>
          <a:prstGeom prst="rect">
            <a:avLst/>
          </a:prstGeom>
          <a:solidFill>
            <a:srgbClr val="E40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29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189059" y="3886200"/>
            <a:ext cx="396000" cy="360000"/>
          </a:xfrm>
          <a:prstGeom prst="rect">
            <a:avLst/>
          </a:prstGeom>
          <a:solidFill>
            <a:srgbClr val="E40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91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89059" y="3363860"/>
            <a:ext cx="396000" cy="360000"/>
          </a:xfrm>
          <a:prstGeom prst="rect">
            <a:avLst/>
          </a:prstGeom>
          <a:solidFill>
            <a:srgbClr val="E40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96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118" y="5181600"/>
            <a:ext cx="488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Merge all bucket queues together in order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374913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0574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7432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4290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1148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8006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4864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1722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58000" y="1219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374913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0574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7432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4290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148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8006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4864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1722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858000" y="5715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308984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5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1" grpId="0"/>
      <p:bldP spid="62" grpId="0" animBg="1"/>
      <p:bldP spid="63" grpId="0" animBg="1"/>
      <p:bldP spid="64" grpId="0" animBg="1"/>
      <p:bldP spid="65" grpId="0" animBg="1"/>
      <p:bldP spid="66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- Algorithm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90500" y="990600"/>
            <a:ext cx="8763000" cy="53860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IN" sz="2400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Bucket-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Sort(A[1,…,n])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n ← length[A]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← 1 to n do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insert A[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] into bucket B[⌊A[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sz="2400" b="1" dirty="0"/>
              <a:t> ÷ 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⌋]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← 0 to n – 1 do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sort bucket B[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] with insertion sort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concatenate the buckets B[0], B[1], . . ., B[n - 1]  together in order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.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4800" y="3276600"/>
            <a:ext cx="2895600" cy="3810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4328" y="4370696"/>
            <a:ext cx="3657600" cy="3810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Home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Sort following numbers in ascending order using </a:t>
            </a:r>
            <a:r>
              <a:rPr lang="en-US" altLang="en-US" b="1" dirty="0"/>
              <a:t>Shell sort</a:t>
            </a:r>
            <a:r>
              <a:rPr lang="en-US" altLang="en-US" dirty="0"/>
              <a:t>.</a:t>
            </a:r>
          </a:p>
          <a:p>
            <a:pPr marL="0" indent="0" algn="ctr">
              <a:buNone/>
            </a:pPr>
            <a:r>
              <a:rPr lang="en-US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18   32   12   5   38   33   16   2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Sort the following numbers in descending order using </a:t>
            </a:r>
            <a:r>
              <a:rPr lang="en-US" b="1" dirty="0"/>
              <a:t>Bucket sort.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.74, .17, .26, .72, .39, .21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Sort following numbers in descending order using </a:t>
            </a:r>
            <a:r>
              <a:rPr lang="en-US" b="1" dirty="0"/>
              <a:t>Radix sort.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493, 812, 715, 710, 195, 437, 582, 340, 385</a:t>
            </a:r>
          </a:p>
          <a:p>
            <a:pPr marL="457200" indent="-457200">
              <a:buFont typeface="+mj-lt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an ascending order.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558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35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29369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03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7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45371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705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039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37323" y="1600200"/>
            <a:ext cx="568277" cy="46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8225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/>
              <a:t>Step 1</a:t>
            </a:r>
            <a:endParaRPr lang="en-US" sz="2400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982"/>
              </p:ext>
            </p:extLst>
          </p:nvPr>
        </p:nvGraphicFramePr>
        <p:xfrm>
          <a:off x="2546830" y="3468070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7350"/>
              </p:ext>
            </p:extLst>
          </p:nvPr>
        </p:nvGraphicFramePr>
        <p:xfrm>
          <a:off x="3093656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46982"/>
              </p:ext>
            </p:extLst>
          </p:nvPr>
        </p:nvGraphicFramePr>
        <p:xfrm>
          <a:off x="3637703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84147"/>
              </p:ext>
            </p:extLst>
          </p:nvPr>
        </p:nvGraphicFramePr>
        <p:xfrm>
          <a:off x="4173350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26630"/>
              </p:ext>
            </p:extLst>
          </p:nvPr>
        </p:nvGraphicFramePr>
        <p:xfrm>
          <a:off x="4708997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020902"/>
              </p:ext>
            </p:extLst>
          </p:nvPr>
        </p:nvGraphicFramePr>
        <p:xfrm>
          <a:off x="5244644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08997"/>
              </p:ext>
            </p:extLst>
          </p:nvPr>
        </p:nvGraphicFramePr>
        <p:xfrm>
          <a:off x="5780291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62232"/>
              </p:ext>
            </p:extLst>
          </p:nvPr>
        </p:nvGraphicFramePr>
        <p:xfrm>
          <a:off x="6315938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30635"/>
              </p:ext>
            </p:extLst>
          </p:nvPr>
        </p:nvGraphicFramePr>
        <p:xfrm>
          <a:off x="6851585" y="3465107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845387"/>
                  </p:ext>
                </p:extLst>
              </p:nvPr>
            </p:nvGraphicFramePr>
            <p:xfrm>
              <a:off x="2514600" y="3071645"/>
              <a:ext cx="487654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111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2773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845387"/>
                  </p:ext>
                </p:extLst>
              </p:nvPr>
            </p:nvGraphicFramePr>
            <p:xfrm>
              <a:off x="2514600" y="3071645"/>
              <a:ext cx="487654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111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2773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438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816" r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943" r="-6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364" r="-498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364" r="-398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1364" r="-298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18391" r="-2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022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1438173" y="3057010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Index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7173" y="3562330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Elements  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88225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950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/>
              <a:t>Step 2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94315" y="2297373"/>
                <a:ext cx="71876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Given elements are stored in an input array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[1,…,9]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5" y="2297373"/>
                <a:ext cx="7187685" cy="430887"/>
              </a:xfrm>
              <a:prstGeom prst="rect">
                <a:avLst/>
              </a:prstGeom>
              <a:blipFill>
                <a:blip r:embed="rId3"/>
                <a:stretch>
                  <a:fillRect l="-1103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27418" y="4507173"/>
                <a:ext cx="76857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/>
                  <a:t>Define a temporary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/>
                  <a:t>. The size of an array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equal to the </a:t>
                </a:r>
                <a:r>
                  <a:rPr lang="en-US" sz="2200" b="1" dirty="0"/>
                  <a:t>maximum element </a:t>
                </a:r>
                <a:r>
                  <a:rPr lang="en-US" sz="2200" dirty="0"/>
                  <a:t>in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/>
                  <a:t>. Initialize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[1,…,6] </m:t>
                    </m:r>
                    <m:r>
                      <m:rPr>
                        <m:nor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18" y="4507173"/>
                <a:ext cx="7685707" cy="769441"/>
              </a:xfrm>
              <a:prstGeom prst="rect">
                <a:avLst/>
              </a:prstGeom>
              <a:blipFill>
                <a:blip r:embed="rId4"/>
                <a:stretch>
                  <a:fillRect l="-1031" t="-4724" r="-1031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653133"/>
                  </p:ext>
                </p:extLst>
              </p:nvPr>
            </p:nvGraphicFramePr>
            <p:xfrm>
              <a:off x="2546830" y="5426572"/>
              <a:ext cx="3987165" cy="71139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1822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653133"/>
                  </p:ext>
                </p:extLst>
              </p:nvPr>
            </p:nvGraphicFramePr>
            <p:xfrm>
              <a:off x="2546830" y="5426572"/>
              <a:ext cx="3987165" cy="71139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7" t="-1923" r="-502752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17" t="-1923" r="-402752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917" t="-1923" r="-302752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8182" t="-1923" r="-200000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835" t="-1923" r="-101835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835" t="-1923" r="-1835" b="-18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3959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TextBox 32"/>
          <p:cNvSpPr txBox="1"/>
          <p:nvPr/>
        </p:nvSpPr>
        <p:spPr>
          <a:xfrm>
            <a:off x="1353630" y="5358081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Index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630" y="5760758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Elements </a:t>
            </a:r>
          </a:p>
        </p:txBody>
      </p:sp>
    </p:spTree>
    <p:extLst>
      <p:ext uri="{BB962C8B-B14F-4D97-AF65-F5344CB8AC3E}">
        <p14:creationId xmlns:p14="http://schemas.microsoft.com/office/powerpoint/2010/main" val="53047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6" grpId="0" animBg="1"/>
      <p:bldP spid="27" grpId="0" animBg="1"/>
      <p:bldP spid="29" grpId="0" animBg="1"/>
      <p:bldP spid="30" grpId="0"/>
      <p:bldP spid="31" grpId="0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required element in the given array can be found at,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E.g. 2: It is at the first 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	Best Case: minimum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E.g. 3 or 1: Anywhere after the first 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	Average Case: average number of comparison is required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/>
              <a:t>E.g. 8 or 7: Last position or does not found at all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	Worst Case: maximum comparison is required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73045"/>
              </p:ext>
            </p:extLst>
          </p:nvPr>
        </p:nvGraphicFramePr>
        <p:xfrm>
          <a:off x="2541315" y="4606636"/>
          <a:ext cx="317368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9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8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41314" y="4602171"/>
            <a:ext cx="637309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3875313" y="4408710"/>
            <a:ext cx="533400" cy="1926779"/>
          </a:xfrm>
          <a:prstGeom prst="leftBrace">
            <a:avLst/>
          </a:prstGeom>
          <a:ln w="28575">
            <a:solidFill>
              <a:srgbClr val="009E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16200000">
            <a:off x="5579852" y="3751052"/>
            <a:ext cx="346496" cy="129540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802086" y="5275118"/>
            <a:ext cx="1322114" cy="516082"/>
          </a:xfrm>
          <a:prstGeom prst="wedgeRoundRectCallout">
            <a:avLst>
              <a:gd name="adj1" fmla="val 26457"/>
              <a:gd name="adj2" fmla="val -85664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66FF"/>
                </a:solidFill>
              </a:rPr>
              <a:t>Best Case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178623" y="5843154"/>
            <a:ext cx="1610591" cy="516082"/>
          </a:xfrm>
          <a:prstGeom prst="wedgeRoundRectCallout">
            <a:avLst>
              <a:gd name="adj1" fmla="val 11188"/>
              <a:gd name="adj2" fmla="val -88307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Average Case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172200" y="3797356"/>
            <a:ext cx="1447800" cy="380867"/>
          </a:xfrm>
          <a:prstGeom prst="wedgeRoundRectCallout">
            <a:avLst>
              <a:gd name="adj1" fmla="val -81526"/>
              <a:gd name="adj2" fmla="val 65245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15726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array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838558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35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29369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03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7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7688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705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039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37323" y="1600200"/>
            <a:ext cx="568277" cy="469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8225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/>
              <a:t>Step 3</a:t>
            </a:r>
            <a:endParaRPr lang="en-US" sz="2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88225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950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/>
              <a:t>Step 4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94315" y="2297373"/>
                <a:ext cx="77188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Update an array C with the occurrences of each value of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5" y="2297373"/>
                <a:ext cx="7718810" cy="430887"/>
              </a:xfrm>
              <a:prstGeom prst="rect">
                <a:avLst/>
              </a:prstGeom>
              <a:blipFill>
                <a:blip r:embed="rId3"/>
                <a:stretch>
                  <a:fillRect l="-1027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27418" y="4507173"/>
                <a:ext cx="7685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/>
                  <a:t>In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from index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add the value with previous element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18" y="4507173"/>
                <a:ext cx="7685707" cy="430887"/>
              </a:xfrm>
              <a:prstGeom prst="rect">
                <a:avLst/>
              </a:prstGeom>
              <a:blipFill>
                <a:blip r:embed="rId4"/>
                <a:stretch>
                  <a:fillRect l="-1031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467338"/>
                  </p:ext>
                </p:extLst>
              </p:nvPr>
            </p:nvGraphicFramePr>
            <p:xfrm>
              <a:off x="2546830" y="5411631"/>
              <a:ext cx="3987165" cy="83676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586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47815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467338"/>
                  </p:ext>
                </p:extLst>
              </p:nvPr>
            </p:nvGraphicFramePr>
            <p:xfrm>
              <a:off x="2546830" y="5411631"/>
              <a:ext cx="3987165" cy="83676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58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7" t="-1695" r="-502752" b="-174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17" t="-1695" r="-402752" b="-174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917" t="-1695" r="-302752" b="-174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8182" t="-1695" r="-200000" b="-174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835" t="-1695" r="-101835" b="-174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835" t="-1695" r="-1835" b="-174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47815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413507"/>
                  </p:ext>
                </p:extLst>
              </p:nvPr>
            </p:nvGraphicFramePr>
            <p:xfrm>
              <a:off x="2546830" y="2921508"/>
              <a:ext cx="3987165" cy="71139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1822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413507"/>
                  </p:ext>
                </p:extLst>
              </p:nvPr>
            </p:nvGraphicFramePr>
            <p:xfrm>
              <a:off x="2546830" y="2921508"/>
              <a:ext cx="3987165" cy="73609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1923" r="-502752" b="-1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1923" r="-402752" b="-1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917" t="-1923" r="-302752" b="-1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8182" t="-1923" r="-200000" b="-1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1835" t="-1923" r="-101835" b="-1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1835" t="-1923" r="-1835" b="-1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2701080" y="3649109"/>
            <a:ext cx="0" cy="2100591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126217" y="3907542"/>
            <a:ext cx="457200" cy="4771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3630" y="5445613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Index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2630" y="5848290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Elements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53630" y="2907100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Index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2630" y="3309777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Elements </a:t>
            </a:r>
          </a:p>
        </p:txBody>
      </p:sp>
      <p:cxnSp>
        <p:nvCxnSpPr>
          <p:cNvPr id="43" name="Elbow Connector 42"/>
          <p:cNvCxnSpPr>
            <a:stCxn id="37" idx="6"/>
          </p:cNvCxnSpPr>
          <p:nvPr/>
        </p:nvCxnSpPr>
        <p:spPr>
          <a:xfrm>
            <a:off x="3583417" y="4146112"/>
            <a:ext cx="92292" cy="1603588"/>
          </a:xfrm>
          <a:prstGeom prst="bentConnector2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37" idx="2"/>
          </p:cNvCxnSpPr>
          <p:nvPr/>
        </p:nvCxnSpPr>
        <p:spPr>
          <a:xfrm rot="5400000" flipH="1" flipV="1">
            <a:off x="2247214" y="4870698"/>
            <a:ext cx="1603589" cy="154418"/>
          </a:xfrm>
          <a:prstGeom prst="bentConnector2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7" idx="0"/>
          </p:cNvCxnSpPr>
          <p:nvPr/>
        </p:nvCxnSpPr>
        <p:spPr>
          <a:xfrm>
            <a:off x="3352800" y="3657600"/>
            <a:ext cx="2017" cy="249942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52800" y="5791200"/>
            <a:ext cx="322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038600" y="5844955"/>
            <a:ext cx="322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91229" y="5821792"/>
            <a:ext cx="322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344389" y="5829473"/>
            <a:ext cx="322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032039" y="5844955"/>
            <a:ext cx="322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870108" y="3907542"/>
            <a:ext cx="457200" cy="4771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1" name="Elbow Connector 60"/>
          <p:cNvCxnSpPr>
            <a:stCxn id="60" idx="6"/>
          </p:cNvCxnSpPr>
          <p:nvPr/>
        </p:nvCxnSpPr>
        <p:spPr>
          <a:xfrm>
            <a:off x="4327308" y="4146112"/>
            <a:ext cx="92292" cy="1603588"/>
          </a:xfrm>
          <a:prstGeom prst="bentConnector2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endCxn id="60" idx="2"/>
          </p:cNvCxnSpPr>
          <p:nvPr/>
        </p:nvCxnSpPr>
        <p:spPr>
          <a:xfrm rot="5400000" flipH="1" flipV="1">
            <a:off x="2991105" y="4870698"/>
            <a:ext cx="1603589" cy="154418"/>
          </a:xfrm>
          <a:prstGeom prst="bentConnector2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60" idx="0"/>
          </p:cNvCxnSpPr>
          <p:nvPr/>
        </p:nvCxnSpPr>
        <p:spPr>
          <a:xfrm>
            <a:off x="4096691" y="3657600"/>
            <a:ext cx="2017" cy="249942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701081" y="2931962"/>
            <a:ext cx="270719" cy="268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5" idx="7"/>
            <a:endCxn id="7" idx="2"/>
          </p:cNvCxnSpPr>
          <p:nvPr/>
        </p:nvCxnSpPr>
        <p:spPr>
          <a:xfrm flipV="1">
            <a:off x="2932154" y="2069357"/>
            <a:ext cx="822308" cy="90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4"/>
            <a:endCxn id="10" idx="2"/>
          </p:cNvCxnSpPr>
          <p:nvPr/>
        </p:nvCxnSpPr>
        <p:spPr>
          <a:xfrm flipV="1">
            <a:off x="2836441" y="2069357"/>
            <a:ext cx="2518221" cy="113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3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0" grpId="0"/>
      <p:bldP spid="31" grpId="0"/>
      <p:bldP spid="37" grpId="0" animBg="1"/>
      <p:bldP spid="37" grpId="1" animBg="1"/>
      <p:bldP spid="23" grpId="0" animBg="1"/>
      <p:bldP spid="24" grpId="0" animBg="1"/>
      <p:bldP spid="25" grpId="0" animBg="1"/>
      <p:bldP spid="26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15" grpId="0" animBg="1"/>
      <p:bldP spid="15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Create an output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[1…9]</m:t>
                    </m:r>
                  </m:oMath>
                </a14:m>
                <a:r>
                  <a:rPr lang="en-US" sz="2200" dirty="0"/>
                  <a:t>. Start positioning elements of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as shown below.</a:t>
                </a:r>
              </a:p>
              <a:p>
                <a:pPr algn="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571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408078"/>
                  </p:ext>
                </p:extLst>
              </p:nvPr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408078"/>
                  </p:ext>
                </p:extLst>
              </p:nvPr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1515" r="-797938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83" t="1515" r="-706250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1515" r="-598969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125" t="1515" r="-505208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969" t="1515" r="-400000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4167" t="1515" r="-304167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38" t="1515" r="-201031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5208" t="1515" r="-103125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1515" r="-2062" b="-1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311306"/>
                  </p:ext>
                </p:extLst>
              </p:nvPr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311306"/>
                  </p:ext>
                </p:extLst>
              </p:nvPr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515" r="-502752" b="-15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17" t="-1515" r="-402752" b="-15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917" t="-1515" r="-302752" b="-15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182" t="-1515" r="-200000" b="-15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835" t="-1515" r="-101835" b="-15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835" t="-1515" r="-1835" b="-15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52400" y="26478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Input Array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867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Temporary Array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391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Output Array B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56984" y="5505196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060078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060078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31" r="-79793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083" r="-70625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598969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3125" r="-50520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969" r="-40000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4167" r="-304167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38" r="-201031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5208" r="-103125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6907" r="-2062" b="-169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Oval 34"/>
          <p:cNvSpPr/>
          <p:nvPr/>
        </p:nvSpPr>
        <p:spPr>
          <a:xfrm>
            <a:off x="7160490" y="2557738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14600" y="5410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143250" y="5410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50663" y="5410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65034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46332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507355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68378" y="539659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97416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290434" y="541584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6" name="Straight Arrow Connector 45"/>
          <p:cNvCxnSpPr>
            <a:stCxn id="35" idx="4"/>
          </p:cNvCxnSpPr>
          <p:nvPr/>
        </p:nvCxnSpPr>
        <p:spPr>
          <a:xfrm flipH="1">
            <a:off x="4123243" y="3037096"/>
            <a:ext cx="3265848" cy="5720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123243" y="3609172"/>
            <a:ext cx="0" cy="38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873321" y="3996344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59" idx="2"/>
          </p:cNvCxnSpPr>
          <p:nvPr/>
        </p:nvCxnSpPr>
        <p:spPr>
          <a:xfrm flipH="1">
            <a:off x="3873321" y="4343400"/>
            <a:ext cx="180986" cy="609600"/>
          </a:xfrm>
          <a:prstGeom prst="straightConnector1">
            <a:avLst/>
          </a:prstGeom>
          <a:ln w="28575">
            <a:solidFill>
              <a:srgbClr val="009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38" idx="0"/>
          </p:cNvCxnSpPr>
          <p:nvPr/>
        </p:nvCxnSpPr>
        <p:spPr>
          <a:xfrm flipH="1">
            <a:off x="3903063" y="2925408"/>
            <a:ext cx="3480577" cy="2484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797120" y="3969912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Oval 71"/>
          <p:cNvSpPr/>
          <p:nvPr/>
        </p:nvSpPr>
        <p:spPr>
          <a:xfrm>
            <a:off x="6589622" y="2578201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72" idx="4"/>
          </p:cNvCxnSpPr>
          <p:nvPr/>
        </p:nvCxnSpPr>
        <p:spPr>
          <a:xfrm flipH="1">
            <a:off x="5432015" y="3057559"/>
            <a:ext cx="1386208" cy="551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452356" y="3582740"/>
            <a:ext cx="0" cy="38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83" idx="2"/>
          </p:cNvCxnSpPr>
          <p:nvPr/>
        </p:nvCxnSpPr>
        <p:spPr>
          <a:xfrm>
            <a:off x="5386642" y="4346481"/>
            <a:ext cx="1431581" cy="606519"/>
          </a:xfrm>
          <a:prstGeom prst="straightConnector1">
            <a:avLst/>
          </a:prstGeom>
          <a:ln w="28575">
            <a:solidFill>
              <a:srgbClr val="009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43" idx="0"/>
          </p:cNvCxnSpPr>
          <p:nvPr/>
        </p:nvCxnSpPr>
        <p:spPr>
          <a:xfrm>
            <a:off x="6849816" y="2919766"/>
            <a:ext cx="0" cy="2466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5205656" y="3999425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130655" y="3970847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0215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5" grpId="0" animBg="1"/>
      <p:bldP spid="35" grpId="1" animBg="1"/>
      <p:bldP spid="38" grpId="0" animBg="1"/>
      <p:bldP spid="43" grpId="0" animBg="1"/>
      <p:bldP spid="59" grpId="0" animBg="1"/>
      <p:bldP spid="59" grpId="1" animBg="1"/>
      <p:bldP spid="70" grpId="0" animBg="1"/>
      <p:bldP spid="72" grpId="0" animBg="1"/>
      <p:bldP spid="72" grpId="1" animBg="1"/>
      <p:bldP spid="83" grpId="0" animBg="1"/>
      <p:bldP spid="83" grpId="1" animBg="1"/>
      <p:bldP spid="7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Create an output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[1…9]</m:t>
                    </m:r>
                  </m:oMath>
                </a14:m>
                <a:r>
                  <a:rPr lang="en-US" sz="2200" dirty="0"/>
                  <a:t>. Start positioning elements of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shown as follows.</a:t>
                </a:r>
              </a:p>
              <a:p>
                <a:pPr algn="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571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1515" r="-797938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83" t="1515" r="-706250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1515" r="-598969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125" t="1515" r="-505208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969" t="1515" r="-400000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4167" t="1515" r="-304167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38" t="1515" r="-201031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5208" t="1515" r="-103125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1515" r="-2062" b="-17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515" r="-5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17" t="-1515" r="-4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917" t="-1515" r="-3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182" t="-1515" r="-20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835" t="-1515" r="-101835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835" t="-1515" r="-1835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52400" y="26478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Input Array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867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Temporary Array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391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Output Array B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56984" y="5505196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21227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21227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31" r="-79793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083" r="-70625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598969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3125" r="-50520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969" r="-40000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4167" r="-304167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38" r="-201031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5208" r="-103125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6907" r="-2062" b="-169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Oval 34"/>
          <p:cNvSpPr/>
          <p:nvPr/>
        </p:nvSpPr>
        <p:spPr>
          <a:xfrm>
            <a:off x="5992177" y="2569684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143250" y="5410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65034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46332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507355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68378" y="539659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290434" y="541584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6" name="Straight Arrow Connector 45"/>
          <p:cNvCxnSpPr>
            <a:stCxn id="35" idx="4"/>
          </p:cNvCxnSpPr>
          <p:nvPr/>
        </p:nvCxnSpPr>
        <p:spPr>
          <a:xfrm flipH="1">
            <a:off x="3410037" y="3049042"/>
            <a:ext cx="2810741" cy="560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431683" y="3603937"/>
            <a:ext cx="0" cy="38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216839" y="3994276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59" idx="2"/>
          </p:cNvCxnSpPr>
          <p:nvPr/>
        </p:nvCxnSpPr>
        <p:spPr>
          <a:xfrm flipH="1">
            <a:off x="3267827" y="4341332"/>
            <a:ext cx="129998" cy="611668"/>
          </a:xfrm>
          <a:prstGeom prst="straightConnector1">
            <a:avLst/>
          </a:prstGeom>
          <a:ln w="28575">
            <a:solidFill>
              <a:srgbClr val="009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37" idx="0"/>
          </p:cNvCxnSpPr>
          <p:nvPr/>
        </p:nvCxnSpPr>
        <p:spPr>
          <a:xfrm flipH="1">
            <a:off x="3295650" y="2954870"/>
            <a:ext cx="2965496" cy="2455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794771" y="3971253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Oval 71"/>
          <p:cNvSpPr/>
          <p:nvPr/>
        </p:nvSpPr>
        <p:spPr>
          <a:xfrm>
            <a:off x="5430673" y="2577783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72" idx="4"/>
          </p:cNvCxnSpPr>
          <p:nvPr/>
        </p:nvCxnSpPr>
        <p:spPr>
          <a:xfrm flipH="1">
            <a:off x="5432015" y="3057141"/>
            <a:ext cx="227259" cy="5520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452356" y="3582740"/>
            <a:ext cx="0" cy="38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42" idx="0"/>
          </p:cNvCxnSpPr>
          <p:nvPr/>
        </p:nvCxnSpPr>
        <p:spPr>
          <a:xfrm>
            <a:off x="5683286" y="2954870"/>
            <a:ext cx="537492" cy="2441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115504" y="396937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84639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5" name="Straight Arrow Connector 74"/>
          <p:cNvCxnSpPr>
            <a:stCxn id="47" idx="2"/>
          </p:cNvCxnSpPr>
          <p:nvPr/>
        </p:nvCxnSpPr>
        <p:spPr>
          <a:xfrm>
            <a:off x="5380531" y="4348592"/>
            <a:ext cx="773966" cy="578615"/>
          </a:xfrm>
          <a:prstGeom prst="straightConnector1">
            <a:avLst/>
          </a:prstGeom>
          <a:ln w="28575">
            <a:solidFill>
              <a:srgbClr val="009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199545" y="4001536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34034" y="396937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115504" y="396294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76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 animBg="1"/>
      <p:bldP spid="42" grpId="0" animBg="1"/>
      <p:bldP spid="59" grpId="0" animBg="1"/>
      <p:bldP spid="59" grpId="1" animBg="1"/>
      <p:bldP spid="72" grpId="0" animBg="1"/>
      <p:bldP spid="72" grpId="1" animBg="1"/>
      <p:bldP spid="47" grpId="0" animBg="1"/>
      <p:bldP spid="47" grpId="1" animBg="1"/>
      <p:bldP spid="48" grpId="0" animBg="1"/>
      <p:bldP spid="5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Create </a:t>
                </a:r>
                <a:r>
                  <a:rPr lang="en-US" sz="2200"/>
                  <a:t>output an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[1…9]</m:t>
                    </m:r>
                  </m:oMath>
                </a14:m>
                <a:r>
                  <a:rPr lang="en-US" sz="2200" dirty="0"/>
                  <a:t>. Start positioning elements of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shown as follows.</a:t>
                </a:r>
              </a:p>
              <a:p>
                <a:pPr algn="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571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02205" y="2133599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1515" r="-797938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83" t="1515" r="-706250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1515" r="-598969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125" t="1515" r="-505208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969" t="1515" r="-400000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4167" t="1515" r="-304167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38" t="1515" r="-201031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5208" t="1515" r="-103125" b="-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907" t="1515" r="-2062" b="-17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55619" y="3546923"/>
              <a:ext cx="3987165" cy="8540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515" r="-5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17" t="-1515" r="-4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917" t="-1515" r="-30275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182" t="-1515" r="-20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835" t="-1515" r="-101835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835" t="-1515" r="-1835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4530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52400" y="26478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Input Array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867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Temporary Array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391090"/>
            <a:ext cx="218202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</a:rPr>
              <a:t>Output Array B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56984" y="5505196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649375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649375"/>
                  </p:ext>
                </p:extLst>
              </p:nvPr>
            </p:nvGraphicFramePr>
            <p:xfrm>
              <a:off x="2402205" y="4865442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31" r="-797938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083" r="-706250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598969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3125" r="-505208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969" r="-400000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4167" r="-304167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38" r="-201031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5208" r="-103125" b="-1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6907" r="-2062" b="-166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Oval 34"/>
          <p:cNvSpPr/>
          <p:nvPr/>
        </p:nvSpPr>
        <p:spPr>
          <a:xfrm>
            <a:off x="4820600" y="2568642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265034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46332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507355" y="5407118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290434" y="541584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6" name="Straight Arrow Connector 45"/>
          <p:cNvCxnSpPr>
            <a:stCxn id="35" idx="4"/>
          </p:cNvCxnSpPr>
          <p:nvPr/>
        </p:nvCxnSpPr>
        <p:spPr>
          <a:xfrm flipH="1">
            <a:off x="4778398" y="3048000"/>
            <a:ext cx="270803" cy="5833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778398" y="3582740"/>
            <a:ext cx="0" cy="38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216839" y="3994276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47" idx="2"/>
            <a:endCxn id="34" idx="0"/>
          </p:cNvCxnSpPr>
          <p:nvPr/>
        </p:nvCxnSpPr>
        <p:spPr>
          <a:xfrm>
            <a:off x="4723944" y="4337003"/>
            <a:ext cx="325258" cy="528439"/>
          </a:xfrm>
          <a:prstGeom prst="straightConnector1">
            <a:avLst/>
          </a:prstGeom>
          <a:ln w="28575">
            <a:solidFill>
              <a:srgbClr val="009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0" idx="0"/>
          </p:cNvCxnSpPr>
          <p:nvPr/>
        </p:nvCxnSpPr>
        <p:spPr>
          <a:xfrm flipH="1">
            <a:off x="5098732" y="2954870"/>
            <a:ext cx="24725" cy="2452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794771" y="3971253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101856" y="396937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84639" y="538638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4542958" y="3989947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34034" y="396937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58384" y="3968219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Oval 49"/>
          <p:cNvSpPr/>
          <p:nvPr/>
        </p:nvSpPr>
        <p:spPr>
          <a:xfrm>
            <a:off x="4235724" y="2560337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650848" y="2560337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46977" y="2568642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479363" y="2568642"/>
            <a:ext cx="457201" cy="479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419368" y="5943600"/>
            <a:ext cx="325966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The final array is sorted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35644" y="3969864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10780" y="3962400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55084" y="3968946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69501" y="3976048"/>
            <a:ext cx="514372" cy="409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518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 animBg="1"/>
      <p:bldP spid="47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32" grpId="0" animBg="1"/>
      <p:bldP spid="33" grpId="0" animBg="1"/>
      <p:bldP spid="36" grpId="0" animBg="1"/>
      <p:bldP spid="3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Counting sort assumes that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elements is an integer in the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some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counting sort runs in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</a:t>
                </a:r>
              </a:p>
              <a:p>
                <a:r>
                  <a:rPr lang="en-US" dirty="0"/>
                  <a:t>The basic idea of counting sort is to determine, for each input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number of elements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information can be used to place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directly into its position in the output array.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5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Algorithm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90500" y="990600"/>
            <a:ext cx="8763000" cy="5390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IN" sz="2400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Counting-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Sort(A[1,…,n], B[1,…,n], k)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 ← 1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 ← 0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 j ← 1 to n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    c[A[j]] ← c[A[j]] + 1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 ← 2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 ← c[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 + c[i-1]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 j ← n 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downto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1 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    B[c[A[j]]] ← A[j]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    c[A[j]] ← c[A[j]]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0532" y="964842"/>
                <a:ext cx="29229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the sort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time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32" y="964842"/>
                <a:ext cx="2922968" cy="830997"/>
              </a:xfrm>
              <a:prstGeom prst="rect">
                <a:avLst/>
              </a:prstGeom>
              <a:blipFill>
                <a:blip r:embed="rId2"/>
                <a:stretch>
                  <a:fillRect l="-3125" t="-5839" r="-541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90500" y="2362200"/>
            <a:ext cx="3009900" cy="381000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990" y="3239037"/>
            <a:ext cx="3009900" cy="381000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" y="4138411"/>
            <a:ext cx="3009900" cy="381000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3428" y="5016321"/>
            <a:ext cx="3652771" cy="381000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following numbers in ascending order using counting sort.</a:t>
            </a:r>
          </a:p>
          <a:p>
            <a:pPr marL="971550" lvl="1" indent="-571500" algn="l">
              <a:buFont typeface="+mj-lt"/>
              <a:buAutoNum type="romanLcPeriod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2, 5, 3, 0, 2, 3, 0, 3</a:t>
            </a:r>
          </a:p>
          <a:p>
            <a:pPr marL="971550" lvl="1" indent="-571500" algn="l">
              <a:buFont typeface="+mj-lt"/>
              <a:buAutoNum type="romanLcPeriod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5, 2, 9, 5, 2, 3, 5, 7</a:t>
            </a:r>
          </a:p>
          <a:p>
            <a:endParaRPr lang="en-US" dirty="0"/>
          </a:p>
          <a:p>
            <a:r>
              <a:rPr lang="en-US" dirty="0"/>
              <a:t>Write counting sort algorithm to sort given elements in descending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830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063240"/>
            <a:ext cx="5029200" cy="7315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</a:rPr>
              <a:t>Amortized </a:t>
            </a:r>
            <a:r>
              <a:rPr lang="en-US" sz="4800" dirty="0">
                <a:solidFill>
                  <a:srgbClr val="C00000"/>
                </a:solidFill>
                <a:latin typeface="+mj-lt"/>
              </a:rPr>
              <a:t>Analysis</a:t>
            </a:r>
            <a:endParaRPr lang="en-US" sz="4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5400000">
            <a:off x="-3023208" y="3017520"/>
            <a:ext cx="6858000" cy="8229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903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Amortized analysis considers not just one operation, but </a:t>
            </a:r>
            <a:r>
              <a:rPr lang="en-US" b="1" dirty="0"/>
              <a:t>a sequence of operations</a:t>
            </a:r>
            <a:r>
              <a:rPr lang="en-US" dirty="0"/>
              <a:t> on a given data structure.</a:t>
            </a:r>
          </a:p>
          <a:p>
            <a:r>
              <a:rPr lang="en-US" dirty="0"/>
              <a:t>The time required to perform a sequence of data structure operations is </a:t>
            </a:r>
            <a:r>
              <a:rPr lang="en-US" b="1" dirty="0"/>
              <a:t>averaged over all operations </a:t>
            </a:r>
            <a:r>
              <a:rPr lang="en-US" dirty="0"/>
              <a:t>performed.</a:t>
            </a:r>
          </a:p>
          <a:p>
            <a:r>
              <a:rPr lang="en-US" dirty="0"/>
              <a:t>Amortized analysis can be used to show that the </a:t>
            </a:r>
            <a:r>
              <a:rPr lang="en-US" b="1" dirty="0"/>
              <a:t>average cost of an operation is small</a:t>
            </a:r>
            <a:r>
              <a:rPr lang="en-US" dirty="0"/>
              <a:t> even though a single operation might be expensive.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251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three most common techniques of amortized analysis,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b="1" dirty="0"/>
                  <a:t>The aggregate method</a:t>
                </a:r>
              </a:p>
              <a:p>
                <a:pPr marL="1257300" lvl="2" indent="-457200"/>
                <a:r>
                  <a:rPr lang="en-US" dirty="0"/>
                  <a:t>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operation takes worst case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457200"/>
                <a:r>
                  <a:rPr lang="en-US" dirty="0"/>
                  <a:t>Amortized cost per operation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b="1" dirty="0"/>
                  <a:t>The accounting method</a:t>
                </a:r>
              </a:p>
              <a:p>
                <a:pPr marL="1257300" lvl="2" indent="-457200"/>
                <a:r>
                  <a:rPr lang="en-US" dirty="0"/>
                  <a:t>Assign each type of operation an (different) amortized cost</a:t>
                </a:r>
              </a:p>
              <a:p>
                <a:pPr marL="1257300" lvl="2" indent="-457200"/>
                <a:r>
                  <a:rPr lang="en-US" dirty="0"/>
                  <a:t>Overcharge some operations</a:t>
                </a:r>
              </a:p>
              <a:p>
                <a:pPr marL="1257300" lvl="2" indent="-457200"/>
                <a:r>
                  <a:rPr lang="en-US" dirty="0"/>
                  <a:t>Store the overcharge as credit on specific objects </a:t>
                </a:r>
              </a:p>
              <a:p>
                <a:pPr marL="1257300" lvl="2" indent="-457200"/>
                <a:r>
                  <a:rPr lang="en-US" dirty="0"/>
                  <a:t>Then use the credit for compensation for some later operations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b="1" dirty="0"/>
                  <a:t>The potential method</a:t>
                </a:r>
              </a:p>
              <a:p>
                <a:pPr marL="1257300" lvl="2" indent="-457200"/>
                <a:r>
                  <a:rPr lang="en-US" dirty="0"/>
                  <a:t>Same as accounting method</a:t>
                </a:r>
              </a:p>
              <a:p>
                <a:pPr marL="1257300" lvl="2" indent="-457200"/>
                <a:r>
                  <a:rPr lang="en-US" dirty="0"/>
                  <a:t>But store the credit as “potential energy” and as a whole.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5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910"/>
              </p:ext>
            </p:extLst>
          </p:nvPr>
        </p:nvGraphicFramePr>
        <p:xfrm>
          <a:off x="838200" y="1295400"/>
          <a:ext cx="7467600" cy="457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40591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Best 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Average 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Worst</a:t>
                      </a:r>
                      <a:r>
                        <a:rPr lang="en-US" sz="2400" b="0" baseline="0" dirty="0">
                          <a:solidFill>
                            <a:srgbClr val="C00000"/>
                          </a:solidFill>
                        </a:rPr>
                        <a:t> case</a:t>
                      </a:r>
                      <a:endParaRPr lang="en-US" sz="24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8248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43543"/>
              </p:ext>
            </p:extLst>
          </p:nvPr>
        </p:nvGraphicFramePr>
        <p:xfrm>
          <a:off x="838200" y="2435352"/>
          <a:ext cx="7467600" cy="1005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40591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Algorithm’s behavior under optimal condition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Algorithm’s behavior under random condition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Algorithm’s behavior under the worst condition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2363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53652"/>
              </p:ext>
            </p:extLst>
          </p:nvPr>
        </p:nvGraphicFramePr>
        <p:xfrm>
          <a:off x="838200" y="1743456"/>
          <a:ext cx="746760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40591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Resource usage is minimum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Resource usage is average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Resource usage is maximum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34204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87314"/>
              </p:ext>
            </p:extLst>
          </p:nvPr>
        </p:nvGraphicFramePr>
        <p:xfrm>
          <a:off x="838200" y="4123944"/>
          <a:ext cx="746760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40591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Lower bound on running time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Average bound on running time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Upper bound on running time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2363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33180"/>
              </p:ext>
            </p:extLst>
          </p:nvPr>
        </p:nvGraphicFramePr>
        <p:xfrm>
          <a:off x="838200" y="3432048"/>
          <a:ext cx="746760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40591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Minimum number of steps or operations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Average number of steps or operations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Maximum number of steps or operations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3420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82068"/>
              </p:ext>
            </p:extLst>
          </p:nvPr>
        </p:nvGraphicFramePr>
        <p:xfrm>
          <a:off x="838200" y="4815840"/>
          <a:ext cx="746760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413822120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604224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/>
                        <a:t>Generally</a:t>
                      </a:r>
                      <a:r>
                        <a:rPr lang="en-US" sz="2000" b="1" baseline="0" dirty="0"/>
                        <a:t> do not occur in real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Average and worst-case performances are the most used in algorithm analysis.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34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8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Analysis -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Incrementing a Binary Counter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Implementing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-bit binary counter that counts upward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of bits as the counter where,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dirty="0"/>
                  <a:t> is the least significant bit.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dirty="0"/>
                  <a:t>is the most significant bit.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3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4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Analysis - Example </a:t>
            </a:r>
          </a:p>
        </p:txBody>
      </p:sp>
      <p:sp>
        <p:nvSpPr>
          <p:cNvPr id="4" name="Rectangle 214"/>
          <p:cNvSpPr>
            <a:spLocks noChangeArrowheads="1"/>
          </p:cNvSpPr>
          <p:nvPr/>
        </p:nvSpPr>
        <p:spPr bwMode="auto">
          <a:xfrm>
            <a:off x="5486400" y="5029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15"/>
          <p:cNvSpPr>
            <a:spLocks noChangeArrowheads="1"/>
          </p:cNvSpPr>
          <p:nvPr/>
        </p:nvSpPr>
        <p:spPr bwMode="auto">
          <a:xfrm>
            <a:off x="5486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16"/>
          <p:cNvSpPr>
            <a:spLocks noChangeArrowheads="1"/>
          </p:cNvSpPr>
          <p:nvPr/>
        </p:nvSpPr>
        <p:spPr bwMode="auto">
          <a:xfrm>
            <a:off x="5486400" y="4419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17"/>
          <p:cNvSpPr>
            <a:spLocks noChangeArrowheads="1"/>
          </p:cNvSpPr>
          <p:nvPr/>
        </p:nvSpPr>
        <p:spPr bwMode="auto">
          <a:xfrm>
            <a:off x="5486400" y="4114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8"/>
          <p:cNvSpPr>
            <a:spLocks noChangeArrowheads="1"/>
          </p:cNvSpPr>
          <p:nvPr/>
        </p:nvSpPr>
        <p:spPr bwMode="auto">
          <a:xfrm>
            <a:off x="5486400" y="3810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9"/>
          <p:cNvSpPr>
            <a:spLocks noChangeArrowheads="1"/>
          </p:cNvSpPr>
          <p:nvPr/>
        </p:nvSpPr>
        <p:spPr bwMode="auto">
          <a:xfrm>
            <a:off x="5486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20"/>
          <p:cNvSpPr>
            <a:spLocks noChangeArrowheads="1"/>
          </p:cNvSpPr>
          <p:nvPr/>
        </p:nvSpPr>
        <p:spPr bwMode="auto">
          <a:xfrm>
            <a:off x="5486400" y="3200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21"/>
          <p:cNvSpPr>
            <a:spLocks noChangeArrowheads="1"/>
          </p:cNvSpPr>
          <p:nvPr/>
        </p:nvSpPr>
        <p:spPr bwMode="auto">
          <a:xfrm>
            <a:off x="5486400" y="2895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22"/>
          <p:cNvSpPr>
            <a:spLocks noChangeArrowheads="1"/>
          </p:cNvSpPr>
          <p:nvPr/>
        </p:nvSpPr>
        <p:spPr bwMode="auto">
          <a:xfrm>
            <a:off x="5486400" y="2590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5"/>
          <p:cNvSpPr>
            <a:spLocks noChangeArrowheads="1"/>
          </p:cNvSpPr>
          <p:nvPr/>
        </p:nvSpPr>
        <p:spPr bwMode="auto">
          <a:xfrm>
            <a:off x="5105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6"/>
          <p:cNvSpPr>
            <a:spLocks noChangeArrowheads="1"/>
          </p:cNvSpPr>
          <p:nvPr/>
        </p:nvSpPr>
        <p:spPr bwMode="auto">
          <a:xfrm>
            <a:off x="4724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7"/>
          <p:cNvSpPr>
            <a:spLocks noChangeArrowheads="1"/>
          </p:cNvSpPr>
          <p:nvPr/>
        </p:nvSpPr>
        <p:spPr bwMode="auto">
          <a:xfrm>
            <a:off x="5105400" y="4114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8"/>
          <p:cNvSpPr>
            <a:spLocks noChangeArrowheads="1"/>
          </p:cNvSpPr>
          <p:nvPr/>
        </p:nvSpPr>
        <p:spPr bwMode="auto">
          <a:xfrm>
            <a:off x="5105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9"/>
          <p:cNvSpPr>
            <a:spLocks noChangeArrowheads="1"/>
          </p:cNvSpPr>
          <p:nvPr/>
        </p:nvSpPr>
        <p:spPr bwMode="auto">
          <a:xfrm>
            <a:off x="4724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30"/>
          <p:cNvSpPr>
            <a:spLocks noChangeArrowheads="1"/>
          </p:cNvSpPr>
          <p:nvPr/>
        </p:nvSpPr>
        <p:spPr bwMode="auto">
          <a:xfrm>
            <a:off x="4343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1"/>
          <p:cNvSpPr>
            <a:spLocks noChangeArrowheads="1"/>
          </p:cNvSpPr>
          <p:nvPr/>
        </p:nvSpPr>
        <p:spPr bwMode="auto">
          <a:xfrm>
            <a:off x="5105400" y="5334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1"/>
          <p:cNvSpPr>
            <a:spLocks noChangeArrowheads="1"/>
          </p:cNvSpPr>
          <p:nvPr/>
        </p:nvSpPr>
        <p:spPr bwMode="auto">
          <a:xfrm>
            <a:off x="5486400" y="5334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80"/>
          <p:cNvSpPr txBox="1">
            <a:spLocks noChangeArrowheads="1"/>
          </p:cNvSpPr>
          <p:nvPr/>
        </p:nvSpPr>
        <p:spPr bwMode="auto">
          <a:xfrm>
            <a:off x="5334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219200" y="1688068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2667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048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429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810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4191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4572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4953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5334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5867400" y="1688068"/>
            <a:ext cx="1219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Incre</a:t>
            </a:r>
            <a:r>
              <a:rPr lang="en-US" b="1" dirty="0"/>
              <a:t>. cost</a:t>
            </a: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7010400" y="1688068"/>
            <a:ext cx="1219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5" name="Text Box 65"/>
          <p:cNvSpPr txBox="1">
            <a:spLocks noChangeArrowheads="1"/>
          </p:cNvSpPr>
          <p:nvPr/>
        </p:nvSpPr>
        <p:spPr bwMode="auto">
          <a:xfrm>
            <a:off x="2667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6" name="Text Box 66"/>
          <p:cNvSpPr txBox="1">
            <a:spLocks noChangeArrowheads="1"/>
          </p:cNvSpPr>
          <p:nvPr/>
        </p:nvSpPr>
        <p:spPr bwMode="auto">
          <a:xfrm>
            <a:off x="3048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7"/>
          <p:cNvSpPr txBox="1">
            <a:spLocks noChangeArrowheads="1"/>
          </p:cNvSpPr>
          <p:nvPr/>
        </p:nvSpPr>
        <p:spPr bwMode="auto">
          <a:xfrm>
            <a:off x="3429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8"/>
          <p:cNvSpPr txBox="1">
            <a:spLocks noChangeArrowheads="1"/>
          </p:cNvSpPr>
          <p:nvPr/>
        </p:nvSpPr>
        <p:spPr bwMode="auto">
          <a:xfrm>
            <a:off x="3810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9"/>
          <p:cNvSpPr txBox="1">
            <a:spLocks noChangeArrowheads="1"/>
          </p:cNvSpPr>
          <p:nvPr/>
        </p:nvSpPr>
        <p:spPr bwMode="auto">
          <a:xfrm>
            <a:off x="4191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4572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5334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2667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3048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3429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3810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4191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4572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4953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2667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3048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3429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3810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4191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4572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4953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5334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2667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3048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3429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3810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4"/>
          <p:cNvSpPr txBox="1">
            <a:spLocks noChangeArrowheads="1"/>
          </p:cNvSpPr>
          <p:nvPr/>
        </p:nvSpPr>
        <p:spPr bwMode="auto">
          <a:xfrm>
            <a:off x="5334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6" name="Text Box 105"/>
          <p:cNvSpPr txBox="1">
            <a:spLocks noChangeArrowheads="1"/>
          </p:cNvSpPr>
          <p:nvPr/>
        </p:nvSpPr>
        <p:spPr bwMode="auto">
          <a:xfrm>
            <a:off x="2667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6"/>
          <p:cNvSpPr txBox="1">
            <a:spLocks noChangeArrowheads="1"/>
          </p:cNvSpPr>
          <p:nvPr/>
        </p:nvSpPr>
        <p:spPr bwMode="auto">
          <a:xfrm>
            <a:off x="3048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8" name="Text Box 107"/>
          <p:cNvSpPr txBox="1">
            <a:spLocks noChangeArrowheads="1"/>
          </p:cNvSpPr>
          <p:nvPr/>
        </p:nvSpPr>
        <p:spPr bwMode="auto">
          <a:xfrm>
            <a:off x="3429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08"/>
          <p:cNvSpPr txBox="1">
            <a:spLocks noChangeArrowheads="1"/>
          </p:cNvSpPr>
          <p:nvPr/>
        </p:nvSpPr>
        <p:spPr bwMode="auto">
          <a:xfrm>
            <a:off x="3810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09"/>
          <p:cNvSpPr txBox="1">
            <a:spLocks noChangeArrowheads="1"/>
          </p:cNvSpPr>
          <p:nvPr/>
        </p:nvSpPr>
        <p:spPr bwMode="auto">
          <a:xfrm>
            <a:off x="4191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1" name="Text Box 110"/>
          <p:cNvSpPr txBox="1">
            <a:spLocks noChangeArrowheads="1"/>
          </p:cNvSpPr>
          <p:nvPr/>
        </p:nvSpPr>
        <p:spPr bwMode="auto">
          <a:xfrm>
            <a:off x="4572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1"/>
          <p:cNvSpPr txBox="1">
            <a:spLocks noChangeArrowheads="1"/>
          </p:cNvSpPr>
          <p:nvPr/>
        </p:nvSpPr>
        <p:spPr bwMode="auto">
          <a:xfrm>
            <a:off x="4953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2"/>
          <p:cNvSpPr txBox="1">
            <a:spLocks noChangeArrowheads="1"/>
          </p:cNvSpPr>
          <p:nvPr/>
        </p:nvSpPr>
        <p:spPr bwMode="auto">
          <a:xfrm>
            <a:off x="5334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3"/>
          <p:cNvSpPr txBox="1">
            <a:spLocks noChangeArrowheads="1"/>
          </p:cNvSpPr>
          <p:nvPr/>
        </p:nvSpPr>
        <p:spPr bwMode="auto">
          <a:xfrm>
            <a:off x="2667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4"/>
          <p:cNvSpPr txBox="1">
            <a:spLocks noChangeArrowheads="1"/>
          </p:cNvSpPr>
          <p:nvPr/>
        </p:nvSpPr>
        <p:spPr bwMode="auto">
          <a:xfrm>
            <a:off x="3048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15"/>
          <p:cNvSpPr txBox="1">
            <a:spLocks noChangeArrowheads="1"/>
          </p:cNvSpPr>
          <p:nvPr/>
        </p:nvSpPr>
        <p:spPr bwMode="auto">
          <a:xfrm>
            <a:off x="3429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7" name="Text Box 116"/>
          <p:cNvSpPr txBox="1">
            <a:spLocks noChangeArrowheads="1"/>
          </p:cNvSpPr>
          <p:nvPr/>
        </p:nvSpPr>
        <p:spPr bwMode="auto">
          <a:xfrm>
            <a:off x="3810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17"/>
          <p:cNvSpPr txBox="1">
            <a:spLocks noChangeArrowheads="1"/>
          </p:cNvSpPr>
          <p:nvPr/>
        </p:nvSpPr>
        <p:spPr bwMode="auto">
          <a:xfrm>
            <a:off x="4191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0"/>
          <p:cNvSpPr txBox="1">
            <a:spLocks noChangeArrowheads="1"/>
          </p:cNvSpPr>
          <p:nvPr/>
        </p:nvSpPr>
        <p:spPr bwMode="auto">
          <a:xfrm>
            <a:off x="5334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2" name="Text Box 121"/>
          <p:cNvSpPr txBox="1">
            <a:spLocks noChangeArrowheads="1"/>
          </p:cNvSpPr>
          <p:nvPr/>
        </p:nvSpPr>
        <p:spPr bwMode="auto">
          <a:xfrm>
            <a:off x="2667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3" name="Text Box 122"/>
          <p:cNvSpPr txBox="1">
            <a:spLocks noChangeArrowheads="1"/>
          </p:cNvSpPr>
          <p:nvPr/>
        </p:nvSpPr>
        <p:spPr bwMode="auto">
          <a:xfrm>
            <a:off x="3048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3"/>
          <p:cNvSpPr txBox="1">
            <a:spLocks noChangeArrowheads="1"/>
          </p:cNvSpPr>
          <p:nvPr/>
        </p:nvSpPr>
        <p:spPr bwMode="auto">
          <a:xfrm>
            <a:off x="3429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4"/>
          <p:cNvSpPr txBox="1">
            <a:spLocks noChangeArrowheads="1"/>
          </p:cNvSpPr>
          <p:nvPr/>
        </p:nvSpPr>
        <p:spPr bwMode="auto">
          <a:xfrm>
            <a:off x="3810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25"/>
          <p:cNvSpPr txBox="1">
            <a:spLocks noChangeArrowheads="1"/>
          </p:cNvSpPr>
          <p:nvPr/>
        </p:nvSpPr>
        <p:spPr bwMode="auto">
          <a:xfrm>
            <a:off x="4191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26"/>
          <p:cNvSpPr txBox="1">
            <a:spLocks noChangeArrowheads="1"/>
          </p:cNvSpPr>
          <p:nvPr/>
        </p:nvSpPr>
        <p:spPr bwMode="auto">
          <a:xfrm>
            <a:off x="4572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8" name="Text Box 127"/>
          <p:cNvSpPr txBox="1">
            <a:spLocks noChangeArrowheads="1"/>
          </p:cNvSpPr>
          <p:nvPr/>
        </p:nvSpPr>
        <p:spPr bwMode="auto">
          <a:xfrm>
            <a:off x="4953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28"/>
          <p:cNvSpPr txBox="1">
            <a:spLocks noChangeArrowheads="1"/>
          </p:cNvSpPr>
          <p:nvPr/>
        </p:nvSpPr>
        <p:spPr bwMode="auto">
          <a:xfrm>
            <a:off x="5334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29"/>
          <p:cNvSpPr txBox="1">
            <a:spLocks noChangeArrowheads="1"/>
          </p:cNvSpPr>
          <p:nvPr/>
        </p:nvSpPr>
        <p:spPr bwMode="auto">
          <a:xfrm>
            <a:off x="2667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1" name="Text Box 130"/>
          <p:cNvSpPr txBox="1">
            <a:spLocks noChangeArrowheads="1"/>
          </p:cNvSpPr>
          <p:nvPr/>
        </p:nvSpPr>
        <p:spPr bwMode="auto">
          <a:xfrm>
            <a:off x="3048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2" name="Text Box 131"/>
          <p:cNvSpPr txBox="1">
            <a:spLocks noChangeArrowheads="1"/>
          </p:cNvSpPr>
          <p:nvPr/>
        </p:nvSpPr>
        <p:spPr bwMode="auto">
          <a:xfrm>
            <a:off x="3429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3" name="Text Box 132"/>
          <p:cNvSpPr txBox="1">
            <a:spLocks noChangeArrowheads="1"/>
          </p:cNvSpPr>
          <p:nvPr/>
        </p:nvSpPr>
        <p:spPr bwMode="auto">
          <a:xfrm>
            <a:off x="3810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3"/>
          <p:cNvSpPr txBox="1">
            <a:spLocks noChangeArrowheads="1"/>
          </p:cNvSpPr>
          <p:nvPr/>
        </p:nvSpPr>
        <p:spPr bwMode="auto">
          <a:xfrm>
            <a:off x="4191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34"/>
          <p:cNvSpPr txBox="1">
            <a:spLocks noChangeArrowheads="1"/>
          </p:cNvSpPr>
          <p:nvPr/>
        </p:nvSpPr>
        <p:spPr bwMode="auto">
          <a:xfrm>
            <a:off x="4572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7" name="Text Box 136"/>
          <p:cNvSpPr txBox="1">
            <a:spLocks noChangeArrowheads="1"/>
          </p:cNvSpPr>
          <p:nvPr/>
        </p:nvSpPr>
        <p:spPr bwMode="auto">
          <a:xfrm>
            <a:off x="5334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8" name="Text Box 137"/>
          <p:cNvSpPr txBox="1">
            <a:spLocks noChangeArrowheads="1"/>
          </p:cNvSpPr>
          <p:nvPr/>
        </p:nvSpPr>
        <p:spPr bwMode="auto">
          <a:xfrm>
            <a:off x="2667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38"/>
          <p:cNvSpPr txBox="1">
            <a:spLocks noChangeArrowheads="1"/>
          </p:cNvSpPr>
          <p:nvPr/>
        </p:nvSpPr>
        <p:spPr bwMode="auto">
          <a:xfrm>
            <a:off x="3048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39"/>
          <p:cNvSpPr txBox="1">
            <a:spLocks noChangeArrowheads="1"/>
          </p:cNvSpPr>
          <p:nvPr/>
        </p:nvSpPr>
        <p:spPr bwMode="auto">
          <a:xfrm>
            <a:off x="3429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0"/>
          <p:cNvSpPr txBox="1">
            <a:spLocks noChangeArrowheads="1"/>
          </p:cNvSpPr>
          <p:nvPr/>
        </p:nvSpPr>
        <p:spPr bwMode="auto">
          <a:xfrm>
            <a:off x="3810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1"/>
          <p:cNvSpPr txBox="1">
            <a:spLocks noChangeArrowheads="1"/>
          </p:cNvSpPr>
          <p:nvPr/>
        </p:nvSpPr>
        <p:spPr bwMode="auto">
          <a:xfrm>
            <a:off x="4191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2"/>
          <p:cNvSpPr txBox="1">
            <a:spLocks noChangeArrowheads="1"/>
          </p:cNvSpPr>
          <p:nvPr/>
        </p:nvSpPr>
        <p:spPr bwMode="auto">
          <a:xfrm>
            <a:off x="4572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43"/>
          <p:cNvSpPr txBox="1">
            <a:spLocks noChangeArrowheads="1"/>
          </p:cNvSpPr>
          <p:nvPr/>
        </p:nvSpPr>
        <p:spPr bwMode="auto">
          <a:xfrm>
            <a:off x="4953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06" name="Text Box 145"/>
          <p:cNvSpPr txBox="1">
            <a:spLocks noChangeArrowheads="1"/>
          </p:cNvSpPr>
          <p:nvPr/>
        </p:nvSpPr>
        <p:spPr bwMode="auto">
          <a:xfrm>
            <a:off x="2667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46"/>
          <p:cNvSpPr txBox="1">
            <a:spLocks noChangeArrowheads="1"/>
          </p:cNvSpPr>
          <p:nvPr/>
        </p:nvSpPr>
        <p:spPr bwMode="auto">
          <a:xfrm>
            <a:off x="3048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47"/>
          <p:cNvSpPr txBox="1">
            <a:spLocks noChangeArrowheads="1"/>
          </p:cNvSpPr>
          <p:nvPr/>
        </p:nvSpPr>
        <p:spPr bwMode="auto">
          <a:xfrm>
            <a:off x="3429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48"/>
          <p:cNvSpPr txBox="1">
            <a:spLocks noChangeArrowheads="1"/>
          </p:cNvSpPr>
          <p:nvPr/>
        </p:nvSpPr>
        <p:spPr bwMode="auto">
          <a:xfrm>
            <a:off x="3810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49"/>
          <p:cNvSpPr txBox="1">
            <a:spLocks noChangeArrowheads="1"/>
          </p:cNvSpPr>
          <p:nvPr/>
        </p:nvSpPr>
        <p:spPr bwMode="auto">
          <a:xfrm>
            <a:off x="4191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0"/>
          <p:cNvSpPr txBox="1">
            <a:spLocks noChangeArrowheads="1"/>
          </p:cNvSpPr>
          <p:nvPr/>
        </p:nvSpPr>
        <p:spPr bwMode="auto">
          <a:xfrm>
            <a:off x="4572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52"/>
          <p:cNvSpPr txBox="1">
            <a:spLocks noChangeArrowheads="1"/>
          </p:cNvSpPr>
          <p:nvPr/>
        </p:nvSpPr>
        <p:spPr bwMode="auto">
          <a:xfrm>
            <a:off x="5334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14" name="Text Box 153"/>
          <p:cNvSpPr txBox="1">
            <a:spLocks noChangeArrowheads="1"/>
          </p:cNvSpPr>
          <p:nvPr/>
        </p:nvSpPr>
        <p:spPr bwMode="auto">
          <a:xfrm>
            <a:off x="2667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5" name="Text Box 154"/>
          <p:cNvSpPr txBox="1">
            <a:spLocks noChangeArrowheads="1"/>
          </p:cNvSpPr>
          <p:nvPr/>
        </p:nvSpPr>
        <p:spPr bwMode="auto">
          <a:xfrm>
            <a:off x="3048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6" name="Text Box 155"/>
          <p:cNvSpPr txBox="1">
            <a:spLocks noChangeArrowheads="1"/>
          </p:cNvSpPr>
          <p:nvPr/>
        </p:nvSpPr>
        <p:spPr bwMode="auto">
          <a:xfrm>
            <a:off x="3429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7" name="Text Box 156"/>
          <p:cNvSpPr txBox="1">
            <a:spLocks noChangeArrowheads="1"/>
          </p:cNvSpPr>
          <p:nvPr/>
        </p:nvSpPr>
        <p:spPr bwMode="auto">
          <a:xfrm>
            <a:off x="3810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8" name="Text Box 157"/>
          <p:cNvSpPr txBox="1">
            <a:spLocks noChangeArrowheads="1"/>
          </p:cNvSpPr>
          <p:nvPr/>
        </p:nvSpPr>
        <p:spPr bwMode="auto">
          <a:xfrm>
            <a:off x="4191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9" name="Text Box 158"/>
          <p:cNvSpPr txBox="1">
            <a:spLocks noChangeArrowheads="1"/>
          </p:cNvSpPr>
          <p:nvPr/>
        </p:nvSpPr>
        <p:spPr bwMode="auto">
          <a:xfrm>
            <a:off x="4572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21" name="Text Box 160"/>
          <p:cNvSpPr txBox="1">
            <a:spLocks noChangeArrowheads="1"/>
          </p:cNvSpPr>
          <p:nvPr/>
        </p:nvSpPr>
        <p:spPr bwMode="auto">
          <a:xfrm>
            <a:off x="5334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22" name="Text Box 162"/>
          <p:cNvSpPr txBox="1">
            <a:spLocks noChangeArrowheads="1"/>
          </p:cNvSpPr>
          <p:nvPr/>
        </p:nvSpPr>
        <p:spPr bwMode="auto">
          <a:xfrm>
            <a:off x="20574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123" name="Text Box 163"/>
          <p:cNvSpPr txBox="1">
            <a:spLocks noChangeArrowheads="1"/>
          </p:cNvSpPr>
          <p:nvPr/>
        </p:nvSpPr>
        <p:spPr bwMode="auto">
          <a:xfrm>
            <a:off x="20574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124" name="Text Box 164"/>
          <p:cNvSpPr txBox="1">
            <a:spLocks noChangeArrowheads="1"/>
          </p:cNvSpPr>
          <p:nvPr/>
        </p:nvSpPr>
        <p:spPr bwMode="auto">
          <a:xfrm>
            <a:off x="20574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125" name="Text Box 165"/>
          <p:cNvSpPr txBox="1">
            <a:spLocks noChangeArrowheads="1"/>
          </p:cNvSpPr>
          <p:nvPr/>
        </p:nvSpPr>
        <p:spPr bwMode="auto">
          <a:xfrm>
            <a:off x="20574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26" name="Text Box 166"/>
          <p:cNvSpPr txBox="1">
            <a:spLocks noChangeArrowheads="1"/>
          </p:cNvSpPr>
          <p:nvPr/>
        </p:nvSpPr>
        <p:spPr bwMode="auto">
          <a:xfrm>
            <a:off x="20574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8</a:t>
            </a:r>
          </a:p>
        </p:txBody>
      </p:sp>
      <p:sp>
        <p:nvSpPr>
          <p:cNvPr id="127" name="Text Box 167"/>
          <p:cNvSpPr txBox="1">
            <a:spLocks noChangeArrowheads="1"/>
          </p:cNvSpPr>
          <p:nvPr/>
        </p:nvSpPr>
        <p:spPr bwMode="auto">
          <a:xfrm>
            <a:off x="20574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28" name="Text Box 168"/>
          <p:cNvSpPr txBox="1">
            <a:spLocks noChangeArrowheads="1"/>
          </p:cNvSpPr>
          <p:nvPr/>
        </p:nvSpPr>
        <p:spPr bwMode="auto">
          <a:xfrm>
            <a:off x="20574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129" name="Text Box 169"/>
          <p:cNvSpPr txBox="1">
            <a:spLocks noChangeArrowheads="1"/>
          </p:cNvSpPr>
          <p:nvPr/>
        </p:nvSpPr>
        <p:spPr bwMode="auto">
          <a:xfrm>
            <a:off x="20574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5</a:t>
            </a:r>
          </a:p>
        </p:txBody>
      </p:sp>
      <p:sp>
        <p:nvSpPr>
          <p:cNvPr id="130" name="Text Box 170"/>
          <p:cNvSpPr txBox="1">
            <a:spLocks noChangeArrowheads="1"/>
          </p:cNvSpPr>
          <p:nvPr/>
        </p:nvSpPr>
        <p:spPr bwMode="auto">
          <a:xfrm>
            <a:off x="20574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1" name="Text Box 171"/>
          <p:cNvSpPr txBox="1">
            <a:spLocks noChangeArrowheads="1"/>
          </p:cNvSpPr>
          <p:nvPr/>
        </p:nvSpPr>
        <p:spPr bwMode="auto">
          <a:xfrm>
            <a:off x="20574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132" name="Text Box 172"/>
          <p:cNvSpPr txBox="1">
            <a:spLocks noChangeArrowheads="1"/>
          </p:cNvSpPr>
          <p:nvPr/>
        </p:nvSpPr>
        <p:spPr bwMode="auto">
          <a:xfrm>
            <a:off x="20574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2</a:t>
            </a:r>
          </a:p>
        </p:txBody>
      </p:sp>
      <p:sp>
        <p:nvSpPr>
          <p:cNvPr id="133" name="Text Box 173"/>
          <p:cNvSpPr txBox="1">
            <a:spLocks noChangeArrowheads="1"/>
          </p:cNvSpPr>
          <p:nvPr/>
        </p:nvSpPr>
        <p:spPr bwMode="auto">
          <a:xfrm>
            <a:off x="60198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4" name="Text Box 174"/>
          <p:cNvSpPr txBox="1">
            <a:spLocks noChangeArrowheads="1"/>
          </p:cNvSpPr>
          <p:nvPr/>
        </p:nvSpPr>
        <p:spPr bwMode="auto">
          <a:xfrm>
            <a:off x="60198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35" name="Text Box 175"/>
          <p:cNvSpPr txBox="1">
            <a:spLocks noChangeArrowheads="1"/>
          </p:cNvSpPr>
          <p:nvPr/>
        </p:nvSpPr>
        <p:spPr bwMode="auto">
          <a:xfrm>
            <a:off x="60198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6" name="Text Box 176"/>
          <p:cNvSpPr txBox="1">
            <a:spLocks noChangeArrowheads="1"/>
          </p:cNvSpPr>
          <p:nvPr/>
        </p:nvSpPr>
        <p:spPr bwMode="auto">
          <a:xfrm>
            <a:off x="60198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7" name="Text Box 177"/>
          <p:cNvSpPr txBox="1">
            <a:spLocks noChangeArrowheads="1"/>
          </p:cNvSpPr>
          <p:nvPr/>
        </p:nvSpPr>
        <p:spPr bwMode="auto">
          <a:xfrm>
            <a:off x="60198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38" name="Text Box 178"/>
          <p:cNvSpPr txBox="1">
            <a:spLocks noChangeArrowheads="1"/>
          </p:cNvSpPr>
          <p:nvPr/>
        </p:nvSpPr>
        <p:spPr bwMode="auto">
          <a:xfrm>
            <a:off x="60198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9" name="Text Box 179"/>
          <p:cNvSpPr txBox="1">
            <a:spLocks noChangeArrowheads="1"/>
          </p:cNvSpPr>
          <p:nvPr/>
        </p:nvSpPr>
        <p:spPr bwMode="auto">
          <a:xfrm>
            <a:off x="60198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40" name="Text Box 180"/>
          <p:cNvSpPr txBox="1">
            <a:spLocks noChangeArrowheads="1"/>
          </p:cNvSpPr>
          <p:nvPr/>
        </p:nvSpPr>
        <p:spPr bwMode="auto">
          <a:xfrm>
            <a:off x="60198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41" name="Text Box 181"/>
          <p:cNvSpPr txBox="1">
            <a:spLocks noChangeArrowheads="1"/>
          </p:cNvSpPr>
          <p:nvPr/>
        </p:nvSpPr>
        <p:spPr bwMode="auto">
          <a:xfrm>
            <a:off x="60198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42" name="Text Box 182"/>
          <p:cNvSpPr txBox="1">
            <a:spLocks noChangeArrowheads="1"/>
          </p:cNvSpPr>
          <p:nvPr/>
        </p:nvSpPr>
        <p:spPr bwMode="auto">
          <a:xfrm>
            <a:off x="6019800" y="245020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43" name="Text Box 183"/>
          <p:cNvSpPr txBox="1">
            <a:spLocks noChangeArrowheads="1"/>
          </p:cNvSpPr>
          <p:nvPr/>
        </p:nvSpPr>
        <p:spPr bwMode="auto">
          <a:xfrm>
            <a:off x="60198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44" name="Text Box 184"/>
          <p:cNvSpPr txBox="1">
            <a:spLocks noChangeArrowheads="1"/>
          </p:cNvSpPr>
          <p:nvPr/>
        </p:nvSpPr>
        <p:spPr bwMode="auto">
          <a:xfrm>
            <a:off x="69342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45" name="Text Box 185"/>
          <p:cNvSpPr txBox="1">
            <a:spLocks noChangeArrowheads="1"/>
          </p:cNvSpPr>
          <p:nvPr/>
        </p:nvSpPr>
        <p:spPr bwMode="auto">
          <a:xfrm>
            <a:off x="69342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146" name="Text Box 186"/>
          <p:cNvSpPr txBox="1">
            <a:spLocks noChangeArrowheads="1"/>
          </p:cNvSpPr>
          <p:nvPr/>
        </p:nvSpPr>
        <p:spPr bwMode="auto">
          <a:xfrm>
            <a:off x="69342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7" name="Text Box 187"/>
          <p:cNvSpPr txBox="1">
            <a:spLocks noChangeArrowheads="1"/>
          </p:cNvSpPr>
          <p:nvPr/>
        </p:nvSpPr>
        <p:spPr bwMode="auto">
          <a:xfrm>
            <a:off x="69342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48" name="Text Box 188"/>
          <p:cNvSpPr txBox="1">
            <a:spLocks noChangeArrowheads="1"/>
          </p:cNvSpPr>
          <p:nvPr/>
        </p:nvSpPr>
        <p:spPr bwMode="auto">
          <a:xfrm>
            <a:off x="69342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49" name="Text Box 189"/>
          <p:cNvSpPr txBox="1">
            <a:spLocks noChangeArrowheads="1"/>
          </p:cNvSpPr>
          <p:nvPr/>
        </p:nvSpPr>
        <p:spPr bwMode="auto">
          <a:xfrm>
            <a:off x="69342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0" name="Text Box 190"/>
          <p:cNvSpPr txBox="1">
            <a:spLocks noChangeArrowheads="1"/>
          </p:cNvSpPr>
          <p:nvPr/>
        </p:nvSpPr>
        <p:spPr bwMode="auto">
          <a:xfrm>
            <a:off x="69342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1" name="Text Box 191"/>
          <p:cNvSpPr txBox="1">
            <a:spLocks noChangeArrowheads="1"/>
          </p:cNvSpPr>
          <p:nvPr/>
        </p:nvSpPr>
        <p:spPr bwMode="auto">
          <a:xfrm>
            <a:off x="69342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52" name="Text Box 192"/>
          <p:cNvSpPr txBox="1">
            <a:spLocks noChangeArrowheads="1"/>
          </p:cNvSpPr>
          <p:nvPr/>
        </p:nvSpPr>
        <p:spPr bwMode="auto">
          <a:xfrm>
            <a:off x="69342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" name="Text Box 193"/>
          <p:cNvSpPr txBox="1">
            <a:spLocks noChangeArrowheads="1"/>
          </p:cNvSpPr>
          <p:nvPr/>
        </p:nvSpPr>
        <p:spPr bwMode="auto">
          <a:xfrm>
            <a:off x="6934200" y="245020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4" name="Text Box 194"/>
          <p:cNvSpPr txBox="1">
            <a:spLocks noChangeArrowheads="1"/>
          </p:cNvSpPr>
          <p:nvPr/>
        </p:nvSpPr>
        <p:spPr bwMode="auto">
          <a:xfrm>
            <a:off x="69342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5" name="Text Box 195"/>
          <p:cNvSpPr txBox="1">
            <a:spLocks noChangeArrowheads="1"/>
          </p:cNvSpPr>
          <p:nvPr/>
        </p:nvSpPr>
        <p:spPr bwMode="auto">
          <a:xfrm>
            <a:off x="2667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6" name="Text Box 196"/>
          <p:cNvSpPr txBox="1">
            <a:spLocks noChangeArrowheads="1"/>
          </p:cNvSpPr>
          <p:nvPr/>
        </p:nvSpPr>
        <p:spPr bwMode="auto">
          <a:xfrm>
            <a:off x="3048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7" name="Text Box 197"/>
          <p:cNvSpPr txBox="1">
            <a:spLocks noChangeArrowheads="1"/>
          </p:cNvSpPr>
          <p:nvPr/>
        </p:nvSpPr>
        <p:spPr bwMode="auto">
          <a:xfrm>
            <a:off x="3429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8" name="Text Box 198"/>
          <p:cNvSpPr txBox="1">
            <a:spLocks noChangeArrowheads="1"/>
          </p:cNvSpPr>
          <p:nvPr/>
        </p:nvSpPr>
        <p:spPr bwMode="auto">
          <a:xfrm>
            <a:off x="3810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9" name="Text Box 199"/>
          <p:cNvSpPr txBox="1">
            <a:spLocks noChangeArrowheads="1"/>
          </p:cNvSpPr>
          <p:nvPr/>
        </p:nvSpPr>
        <p:spPr bwMode="auto">
          <a:xfrm>
            <a:off x="4191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0" name="Text Box 200"/>
          <p:cNvSpPr txBox="1">
            <a:spLocks noChangeArrowheads="1"/>
          </p:cNvSpPr>
          <p:nvPr/>
        </p:nvSpPr>
        <p:spPr bwMode="auto">
          <a:xfrm>
            <a:off x="4572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1" name="Text Box 201"/>
          <p:cNvSpPr txBox="1">
            <a:spLocks noChangeArrowheads="1"/>
          </p:cNvSpPr>
          <p:nvPr/>
        </p:nvSpPr>
        <p:spPr bwMode="auto">
          <a:xfrm>
            <a:off x="4953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3" name="Text Box 203"/>
          <p:cNvSpPr txBox="1">
            <a:spLocks noChangeArrowheads="1"/>
          </p:cNvSpPr>
          <p:nvPr/>
        </p:nvSpPr>
        <p:spPr bwMode="auto">
          <a:xfrm>
            <a:off x="20574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11</a:t>
            </a:r>
          </a:p>
        </p:txBody>
      </p:sp>
      <p:sp>
        <p:nvSpPr>
          <p:cNvPr id="164" name="Text Box 204"/>
          <p:cNvSpPr txBox="1">
            <a:spLocks noChangeArrowheads="1"/>
          </p:cNvSpPr>
          <p:nvPr/>
        </p:nvSpPr>
        <p:spPr bwMode="auto">
          <a:xfrm>
            <a:off x="60198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5" name="Text Box 205"/>
          <p:cNvSpPr txBox="1">
            <a:spLocks noChangeArrowheads="1"/>
          </p:cNvSpPr>
          <p:nvPr/>
        </p:nvSpPr>
        <p:spPr bwMode="auto">
          <a:xfrm>
            <a:off x="69342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19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27432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0104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8674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51"/>
          <p:cNvSpPr txBox="1">
            <a:spLocks noChangeArrowheads="1"/>
          </p:cNvSpPr>
          <p:nvPr/>
        </p:nvSpPr>
        <p:spPr bwMode="auto">
          <a:xfrm>
            <a:off x="4953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86" name="Text Box 144"/>
          <p:cNvSpPr txBox="1">
            <a:spLocks noChangeArrowheads="1"/>
          </p:cNvSpPr>
          <p:nvPr/>
        </p:nvSpPr>
        <p:spPr bwMode="auto">
          <a:xfrm>
            <a:off x="5486400" y="220980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791200" y="26670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23"/>
          <p:cNvSpPr>
            <a:spLocks noChangeArrowheads="1"/>
          </p:cNvSpPr>
          <p:nvPr/>
        </p:nvSpPr>
        <p:spPr bwMode="auto">
          <a:xfrm>
            <a:off x="5105400" y="2895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Text Box 159"/>
          <p:cNvSpPr txBox="1">
            <a:spLocks noChangeArrowheads="1"/>
          </p:cNvSpPr>
          <p:nvPr/>
        </p:nvSpPr>
        <p:spPr bwMode="auto">
          <a:xfrm>
            <a:off x="4953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5819104" y="303297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 Box 119"/>
          <p:cNvSpPr txBox="1">
            <a:spLocks noChangeArrowheads="1"/>
          </p:cNvSpPr>
          <p:nvPr/>
        </p:nvSpPr>
        <p:spPr bwMode="auto">
          <a:xfrm>
            <a:off x="4953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95" name="Text Box 118"/>
          <p:cNvSpPr txBox="1">
            <a:spLocks noChangeArrowheads="1"/>
          </p:cNvSpPr>
          <p:nvPr/>
        </p:nvSpPr>
        <p:spPr bwMode="auto">
          <a:xfrm>
            <a:off x="4572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96" name="Text Box 135"/>
          <p:cNvSpPr txBox="1">
            <a:spLocks noChangeArrowheads="1"/>
          </p:cNvSpPr>
          <p:nvPr/>
        </p:nvSpPr>
        <p:spPr bwMode="auto">
          <a:xfrm>
            <a:off x="4953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97" name="Text Box 103"/>
          <p:cNvSpPr txBox="1">
            <a:spLocks noChangeArrowheads="1"/>
          </p:cNvSpPr>
          <p:nvPr/>
        </p:nvSpPr>
        <p:spPr bwMode="auto">
          <a:xfrm>
            <a:off x="4953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98" name="Text Box 102"/>
          <p:cNvSpPr txBox="1">
            <a:spLocks noChangeArrowheads="1"/>
          </p:cNvSpPr>
          <p:nvPr/>
        </p:nvSpPr>
        <p:spPr bwMode="auto">
          <a:xfrm>
            <a:off x="4572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99" name="Text Box 101"/>
          <p:cNvSpPr txBox="1">
            <a:spLocks noChangeArrowheads="1"/>
          </p:cNvSpPr>
          <p:nvPr/>
        </p:nvSpPr>
        <p:spPr bwMode="auto">
          <a:xfrm>
            <a:off x="4191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200" name="Text Box 71"/>
          <p:cNvSpPr txBox="1">
            <a:spLocks noChangeArrowheads="1"/>
          </p:cNvSpPr>
          <p:nvPr/>
        </p:nvSpPr>
        <p:spPr bwMode="auto">
          <a:xfrm>
            <a:off x="4953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01" name="Rectangle 223"/>
          <p:cNvSpPr>
            <a:spLocks noChangeArrowheads="1"/>
          </p:cNvSpPr>
          <p:nvPr/>
        </p:nvSpPr>
        <p:spPr bwMode="auto">
          <a:xfrm>
            <a:off x="5486399" y="563227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202"/>
          <p:cNvSpPr txBox="1">
            <a:spLocks noChangeArrowheads="1"/>
          </p:cNvSpPr>
          <p:nvPr/>
        </p:nvSpPr>
        <p:spPr bwMode="auto">
          <a:xfrm>
            <a:off x="5334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204" name="Straight Arrow Connector 203"/>
          <p:cNvCxnSpPr/>
          <p:nvPr/>
        </p:nvCxnSpPr>
        <p:spPr>
          <a:xfrm>
            <a:off x="5791200" y="3314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5808372" y="36195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5808372" y="393223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5791200" y="42291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5808372" y="454612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5791199" y="4838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5791199" y="51435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5800322" y="546052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5791199" y="574516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V="1">
            <a:off x="1295400" y="2057400"/>
            <a:ext cx="6705600" cy="15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V="1">
            <a:off x="6057899" y="239745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 Box 193"/>
          <p:cNvSpPr txBox="1">
            <a:spLocks noChangeArrowheads="1"/>
          </p:cNvSpPr>
          <p:nvPr/>
        </p:nvSpPr>
        <p:spPr bwMode="auto">
          <a:xfrm>
            <a:off x="6934199" y="212566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7" name="Oval 186"/>
          <p:cNvSpPr/>
          <p:nvPr/>
        </p:nvSpPr>
        <p:spPr>
          <a:xfrm>
            <a:off x="6754967" y="2671477"/>
            <a:ext cx="304801" cy="32155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Straight Arrow Connector 12"/>
          <p:cNvCxnSpPr>
            <a:endCxn id="187" idx="7"/>
          </p:cNvCxnSpPr>
          <p:nvPr/>
        </p:nvCxnSpPr>
        <p:spPr>
          <a:xfrm flipH="1">
            <a:off x="7015131" y="2680415"/>
            <a:ext cx="300070" cy="38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485631" y="2881879"/>
            <a:ext cx="260705" cy="128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87" idx="4"/>
          </p:cNvCxnSpPr>
          <p:nvPr/>
        </p:nvCxnSpPr>
        <p:spPr>
          <a:xfrm>
            <a:off x="6907368" y="2993035"/>
            <a:ext cx="4078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1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3" grpId="0"/>
      <p:bldP spid="154" grpId="0"/>
      <p:bldP spid="164" grpId="0"/>
      <p:bldP spid="165" grpId="0"/>
      <p:bldP spid="220" grpId="0"/>
      <p:bldP spid="18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 Aggregate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running time of an increment operation is proportional to the </a:t>
                </a:r>
                <a:r>
                  <a:rPr lang="en-US" b="1" dirty="0"/>
                  <a:t>number of bits </a:t>
                </a:r>
                <a:r>
                  <a:rPr lang="en-US" dirty="0"/>
                  <a:t>flipped.</a:t>
                </a:r>
              </a:p>
              <a:p>
                <a:r>
                  <a:rPr lang="en-US" dirty="0"/>
                  <a:t>However, </a:t>
                </a:r>
                <a:r>
                  <a:rPr lang="en-US" b="1" dirty="0"/>
                  <a:t>all bits are not flipped </a:t>
                </a:r>
                <a:r>
                  <a:rPr lang="en-US" dirty="0"/>
                  <a:t>at each INCREMENT.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lang="en-US" dirty="0"/>
                  <a:t>flips at </a:t>
                </a:r>
                <a:r>
                  <a:rPr lang="en-US" i="1" dirty="0">
                    <a:solidFill>
                      <a:schemeClr val="accent1"/>
                    </a:solidFill>
                  </a:rPr>
                  <a:t>each </a:t>
                </a:r>
                <a:r>
                  <a:rPr lang="en-US" dirty="0"/>
                  <a:t>increment operation;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dirty="0"/>
                  <a:t> flips at </a:t>
                </a:r>
                <a:r>
                  <a:rPr lang="en-US" i="1" dirty="0">
                    <a:solidFill>
                      <a:schemeClr val="accent1"/>
                    </a:solidFill>
                  </a:rPr>
                  <a:t>alternate</a:t>
                </a:r>
                <a:r>
                  <a:rPr lang="en-US" dirty="0"/>
                  <a:t> increment operations;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dirty="0"/>
                  <a:t> flips only </a:t>
                </a:r>
                <a:r>
                  <a:rPr lang="en-US" i="1" dirty="0">
                    <a:solidFill>
                      <a:schemeClr val="accent1"/>
                    </a:solidFill>
                  </a:rPr>
                  <a:t>once for 4 successive </a:t>
                </a:r>
                <a:r>
                  <a:rPr lang="en-US" dirty="0"/>
                  <a:t>increment operations;</a:t>
                </a:r>
              </a:p>
              <a:p>
                <a:r>
                  <a:rPr lang="en-US" dirty="0"/>
                  <a:t>In general, bit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flips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</m:t>
                    </m:r>
                    <m:r>
                      <a:rPr lang="en-US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times in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INCREMENTs.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23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Aggregate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(no. of bits)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dirty="0"/>
                  <a:t>(counter value) total number of flips of bit can be given as,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=8+4+2+1=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𝑓𝑙𝑖𝑝𝑝𝑖𝑛𝑔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𝑜𝑝𝑒𝑟𝑎𝑡𝑖𝑜𝑛</m:t>
                    </m:r>
                  </m:oMath>
                </a14:m>
                <a:endParaRPr lang="en-US" dirty="0"/>
              </a:p>
              <a:p>
                <a:pPr marL="8001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608279"/>
                  </p:ext>
                </p:extLst>
              </p:nvPr>
            </p:nvGraphicFramePr>
            <p:xfrm>
              <a:off x="5105400" y="2057400"/>
              <a:ext cx="3848100" cy="3977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86">
                      <a:extLst>
                        <a:ext uri="{9D8B030D-6E8A-4147-A177-3AD203B41FA5}">
                          <a16:colId xmlns:a16="http://schemas.microsoft.com/office/drawing/2014/main" val="1664925403"/>
                        </a:ext>
                      </a:extLst>
                    </a:gridCol>
                    <a:gridCol w="1425222">
                      <a:extLst>
                        <a:ext uri="{9D8B030D-6E8A-4147-A177-3AD203B41FA5}">
                          <a16:colId xmlns:a16="http://schemas.microsoft.com/office/drawing/2014/main" val="721415756"/>
                        </a:ext>
                      </a:extLst>
                    </a:gridCol>
                    <a:gridCol w="1389592">
                      <a:extLst>
                        <a:ext uri="{9D8B030D-6E8A-4147-A177-3AD203B41FA5}">
                          <a16:colId xmlns:a16="http://schemas.microsoft.com/office/drawing/2014/main" val="34230360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Counter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Number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of bit flips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957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0 0 0 0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5181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0 0 0 1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1288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  <a:r>
                            <a:rPr lang="en-US" b="1" baseline="0" dirty="0"/>
                            <a:t> 0 1 0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5158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0 0 1 1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1830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0 1 0 0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5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0 1 0 1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8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0 1 1 0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594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0 1 1 1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87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  <a:r>
                            <a:rPr lang="en-US" b="1" baseline="0" dirty="0"/>
                            <a:t> 0 0 0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38508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608279"/>
                  </p:ext>
                </p:extLst>
              </p:nvPr>
            </p:nvGraphicFramePr>
            <p:xfrm>
              <a:off x="5105400" y="2057400"/>
              <a:ext cx="3848100" cy="3977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3286">
                      <a:extLst>
                        <a:ext uri="{9D8B030D-6E8A-4147-A177-3AD203B41FA5}">
                          <a16:colId xmlns:a16="http://schemas.microsoft.com/office/drawing/2014/main" val="1664925403"/>
                        </a:ext>
                      </a:extLst>
                    </a:gridCol>
                    <a:gridCol w="1425222">
                      <a:extLst>
                        <a:ext uri="{9D8B030D-6E8A-4147-A177-3AD203B41FA5}">
                          <a16:colId xmlns:a16="http://schemas.microsoft.com/office/drawing/2014/main" val="721415756"/>
                        </a:ext>
                      </a:extLst>
                    </a:gridCol>
                    <a:gridCol w="1389592">
                      <a:extLst>
                        <a:ext uri="{9D8B030D-6E8A-4147-A177-3AD203B41FA5}">
                          <a16:colId xmlns:a16="http://schemas.microsoft.com/office/drawing/2014/main" val="342303602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88" t="-4762" r="-272941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Counter value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Number</a:t>
                          </a:r>
                          <a:r>
                            <a:rPr lang="en-US" baseline="0" dirty="0" smtClean="0">
                              <a:solidFill>
                                <a:srgbClr val="FF0000"/>
                              </a:solidFill>
                            </a:rPr>
                            <a:t> of bit flips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7957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0 0 0 0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5181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0 0 0 1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1288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r>
                            <a:rPr lang="en-US" b="1" baseline="0" dirty="0" smtClean="0"/>
                            <a:t> 0 1 0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5158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0 0 1 1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1830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0 1 0 0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5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5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0 1 0 1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8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0 1 1 0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5949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7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0 1 1 1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87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8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r>
                            <a:rPr lang="en-US" b="1" baseline="0" dirty="0" smtClean="0"/>
                            <a:t> 0 0 0 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38508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7578436" y="6035040"/>
            <a:ext cx="1375064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1905000"/>
            <a:ext cx="2667000" cy="83820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Aggregate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Therefore, the total number of flips in the sequence is,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>
                  <a:buFontTx/>
                  <a:buNone/>
                </a:pPr>
                <a:r>
                  <a:rPr lang="en-US" b="1" i="1" dirty="0"/>
                  <a:t>The amortized cost of each operation is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)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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𝑶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b="1" i="1" dirty="0">
                  <a:solidFill>
                    <a:srgbClr val="FF0000"/>
                  </a:solidFill>
                  <a:sym typeface="Symbol" pitchFamily="18" charset="2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95055"/>
            <a:ext cx="4829175" cy="1219200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20574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itchFamily="18" charset="0"/>
                <a:ea typeface="Cambria Math" pitchFamily="18" charset="0"/>
              </a:rPr>
              <a:t>K-1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93273" y="4554683"/>
                <a:ext cx="4800600" cy="14824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…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1+0.5+0.25+0.125+ ⋯ 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73" y="4554683"/>
                <a:ext cx="4800600" cy="1482436"/>
              </a:xfrm>
              <a:prstGeom prst="rect">
                <a:avLst/>
              </a:prstGeom>
              <a:blipFill>
                <a:blip r:embed="rId4"/>
                <a:stretch>
                  <a:fillRect r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0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b="1" dirty="0"/>
              <a:t> Accounting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Running time of an increment operation is proportional to the </a:t>
                </a:r>
                <a:r>
                  <a:rPr lang="en-US" b="1" dirty="0"/>
                  <a:t>number of bits flipped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charge an amortized cost of</a:t>
                </a:r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dirty="0"/>
                  <a:t> to set a bit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a bit is set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bit </a:t>
                </a:r>
                <a:r>
                  <a:rPr lang="en-US" b="1" dirty="0"/>
                  <a:t>as a credit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At any time point,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the counter has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credit on it.</a:t>
                </a:r>
              </a:p>
              <a:p>
                <a:r>
                  <a:rPr lang="en-US" dirty="0"/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it.</a:t>
                </a:r>
              </a:p>
              <a:p>
                <a:r>
                  <a:rPr lang="en-US" dirty="0"/>
                  <a:t>At most one bit is set to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in an increment operation.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Analysis - Example </a:t>
            </a:r>
          </a:p>
        </p:txBody>
      </p:sp>
      <p:sp>
        <p:nvSpPr>
          <p:cNvPr id="4" name="Rectangle 214"/>
          <p:cNvSpPr>
            <a:spLocks noChangeArrowheads="1"/>
          </p:cNvSpPr>
          <p:nvPr/>
        </p:nvSpPr>
        <p:spPr bwMode="auto">
          <a:xfrm>
            <a:off x="5486400" y="5029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15"/>
          <p:cNvSpPr>
            <a:spLocks noChangeArrowheads="1"/>
          </p:cNvSpPr>
          <p:nvPr/>
        </p:nvSpPr>
        <p:spPr bwMode="auto">
          <a:xfrm>
            <a:off x="5486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16"/>
          <p:cNvSpPr>
            <a:spLocks noChangeArrowheads="1"/>
          </p:cNvSpPr>
          <p:nvPr/>
        </p:nvSpPr>
        <p:spPr bwMode="auto">
          <a:xfrm>
            <a:off x="5486400" y="4419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17"/>
          <p:cNvSpPr>
            <a:spLocks noChangeArrowheads="1"/>
          </p:cNvSpPr>
          <p:nvPr/>
        </p:nvSpPr>
        <p:spPr bwMode="auto">
          <a:xfrm>
            <a:off x="5486400" y="4114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8"/>
          <p:cNvSpPr>
            <a:spLocks noChangeArrowheads="1"/>
          </p:cNvSpPr>
          <p:nvPr/>
        </p:nvSpPr>
        <p:spPr bwMode="auto">
          <a:xfrm>
            <a:off x="5486400" y="3810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9"/>
          <p:cNvSpPr>
            <a:spLocks noChangeArrowheads="1"/>
          </p:cNvSpPr>
          <p:nvPr/>
        </p:nvSpPr>
        <p:spPr bwMode="auto">
          <a:xfrm>
            <a:off x="5486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20"/>
          <p:cNvSpPr>
            <a:spLocks noChangeArrowheads="1"/>
          </p:cNvSpPr>
          <p:nvPr/>
        </p:nvSpPr>
        <p:spPr bwMode="auto">
          <a:xfrm>
            <a:off x="5486400" y="3200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21"/>
          <p:cNvSpPr>
            <a:spLocks noChangeArrowheads="1"/>
          </p:cNvSpPr>
          <p:nvPr/>
        </p:nvSpPr>
        <p:spPr bwMode="auto">
          <a:xfrm>
            <a:off x="5486400" y="2895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22"/>
          <p:cNvSpPr>
            <a:spLocks noChangeArrowheads="1"/>
          </p:cNvSpPr>
          <p:nvPr/>
        </p:nvSpPr>
        <p:spPr bwMode="auto">
          <a:xfrm>
            <a:off x="5486400" y="2590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5"/>
          <p:cNvSpPr>
            <a:spLocks noChangeArrowheads="1"/>
          </p:cNvSpPr>
          <p:nvPr/>
        </p:nvSpPr>
        <p:spPr bwMode="auto">
          <a:xfrm>
            <a:off x="5105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6"/>
          <p:cNvSpPr>
            <a:spLocks noChangeArrowheads="1"/>
          </p:cNvSpPr>
          <p:nvPr/>
        </p:nvSpPr>
        <p:spPr bwMode="auto">
          <a:xfrm>
            <a:off x="4724400" y="35052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7"/>
          <p:cNvSpPr>
            <a:spLocks noChangeArrowheads="1"/>
          </p:cNvSpPr>
          <p:nvPr/>
        </p:nvSpPr>
        <p:spPr bwMode="auto">
          <a:xfrm>
            <a:off x="5105400" y="41148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8"/>
          <p:cNvSpPr>
            <a:spLocks noChangeArrowheads="1"/>
          </p:cNvSpPr>
          <p:nvPr/>
        </p:nvSpPr>
        <p:spPr bwMode="auto">
          <a:xfrm>
            <a:off x="5105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9"/>
          <p:cNvSpPr>
            <a:spLocks noChangeArrowheads="1"/>
          </p:cNvSpPr>
          <p:nvPr/>
        </p:nvSpPr>
        <p:spPr bwMode="auto">
          <a:xfrm>
            <a:off x="4724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30"/>
          <p:cNvSpPr>
            <a:spLocks noChangeArrowheads="1"/>
          </p:cNvSpPr>
          <p:nvPr/>
        </p:nvSpPr>
        <p:spPr bwMode="auto">
          <a:xfrm>
            <a:off x="4343400" y="47244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1"/>
          <p:cNvSpPr>
            <a:spLocks noChangeArrowheads="1"/>
          </p:cNvSpPr>
          <p:nvPr/>
        </p:nvSpPr>
        <p:spPr bwMode="auto">
          <a:xfrm>
            <a:off x="5105400" y="5334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1"/>
          <p:cNvSpPr>
            <a:spLocks noChangeArrowheads="1"/>
          </p:cNvSpPr>
          <p:nvPr/>
        </p:nvSpPr>
        <p:spPr bwMode="auto">
          <a:xfrm>
            <a:off x="5486400" y="53340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80"/>
          <p:cNvSpPr txBox="1">
            <a:spLocks noChangeArrowheads="1"/>
          </p:cNvSpPr>
          <p:nvPr/>
        </p:nvSpPr>
        <p:spPr bwMode="auto">
          <a:xfrm>
            <a:off x="5334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219200" y="1688068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2667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048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429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810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4191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4572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4953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5334000" y="1676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5867400" y="1688068"/>
            <a:ext cx="1219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Incre</a:t>
            </a:r>
            <a:r>
              <a:rPr lang="en-US" b="1" dirty="0"/>
              <a:t>. cost</a:t>
            </a: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7010400" y="1688068"/>
            <a:ext cx="1219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5" name="Text Box 65"/>
          <p:cNvSpPr txBox="1">
            <a:spLocks noChangeArrowheads="1"/>
          </p:cNvSpPr>
          <p:nvPr/>
        </p:nvSpPr>
        <p:spPr bwMode="auto">
          <a:xfrm>
            <a:off x="2667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6" name="Text Box 66"/>
          <p:cNvSpPr txBox="1">
            <a:spLocks noChangeArrowheads="1"/>
          </p:cNvSpPr>
          <p:nvPr/>
        </p:nvSpPr>
        <p:spPr bwMode="auto">
          <a:xfrm>
            <a:off x="3048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7"/>
          <p:cNvSpPr txBox="1">
            <a:spLocks noChangeArrowheads="1"/>
          </p:cNvSpPr>
          <p:nvPr/>
        </p:nvSpPr>
        <p:spPr bwMode="auto">
          <a:xfrm>
            <a:off x="3429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8"/>
          <p:cNvSpPr txBox="1">
            <a:spLocks noChangeArrowheads="1"/>
          </p:cNvSpPr>
          <p:nvPr/>
        </p:nvSpPr>
        <p:spPr bwMode="auto">
          <a:xfrm>
            <a:off x="3810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9"/>
          <p:cNvSpPr txBox="1">
            <a:spLocks noChangeArrowheads="1"/>
          </p:cNvSpPr>
          <p:nvPr/>
        </p:nvSpPr>
        <p:spPr bwMode="auto">
          <a:xfrm>
            <a:off x="4191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4572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5334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2667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3048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3429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3810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4191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4572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49530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2667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3048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3429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3810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4191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4572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4953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53340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2667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3048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3429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3810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4"/>
          <p:cNvSpPr txBox="1">
            <a:spLocks noChangeArrowheads="1"/>
          </p:cNvSpPr>
          <p:nvPr/>
        </p:nvSpPr>
        <p:spPr bwMode="auto">
          <a:xfrm>
            <a:off x="5334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6" name="Text Box 105"/>
          <p:cNvSpPr txBox="1">
            <a:spLocks noChangeArrowheads="1"/>
          </p:cNvSpPr>
          <p:nvPr/>
        </p:nvSpPr>
        <p:spPr bwMode="auto">
          <a:xfrm>
            <a:off x="2667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6"/>
          <p:cNvSpPr txBox="1">
            <a:spLocks noChangeArrowheads="1"/>
          </p:cNvSpPr>
          <p:nvPr/>
        </p:nvSpPr>
        <p:spPr bwMode="auto">
          <a:xfrm>
            <a:off x="3048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8" name="Text Box 107"/>
          <p:cNvSpPr txBox="1">
            <a:spLocks noChangeArrowheads="1"/>
          </p:cNvSpPr>
          <p:nvPr/>
        </p:nvSpPr>
        <p:spPr bwMode="auto">
          <a:xfrm>
            <a:off x="3429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08"/>
          <p:cNvSpPr txBox="1">
            <a:spLocks noChangeArrowheads="1"/>
          </p:cNvSpPr>
          <p:nvPr/>
        </p:nvSpPr>
        <p:spPr bwMode="auto">
          <a:xfrm>
            <a:off x="3810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09"/>
          <p:cNvSpPr txBox="1">
            <a:spLocks noChangeArrowheads="1"/>
          </p:cNvSpPr>
          <p:nvPr/>
        </p:nvSpPr>
        <p:spPr bwMode="auto">
          <a:xfrm>
            <a:off x="4191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1" name="Text Box 110"/>
          <p:cNvSpPr txBox="1">
            <a:spLocks noChangeArrowheads="1"/>
          </p:cNvSpPr>
          <p:nvPr/>
        </p:nvSpPr>
        <p:spPr bwMode="auto">
          <a:xfrm>
            <a:off x="4572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1"/>
          <p:cNvSpPr txBox="1">
            <a:spLocks noChangeArrowheads="1"/>
          </p:cNvSpPr>
          <p:nvPr/>
        </p:nvSpPr>
        <p:spPr bwMode="auto">
          <a:xfrm>
            <a:off x="4953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2"/>
          <p:cNvSpPr txBox="1">
            <a:spLocks noChangeArrowheads="1"/>
          </p:cNvSpPr>
          <p:nvPr/>
        </p:nvSpPr>
        <p:spPr bwMode="auto">
          <a:xfrm>
            <a:off x="53340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3"/>
          <p:cNvSpPr txBox="1">
            <a:spLocks noChangeArrowheads="1"/>
          </p:cNvSpPr>
          <p:nvPr/>
        </p:nvSpPr>
        <p:spPr bwMode="auto">
          <a:xfrm>
            <a:off x="2667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4"/>
          <p:cNvSpPr txBox="1">
            <a:spLocks noChangeArrowheads="1"/>
          </p:cNvSpPr>
          <p:nvPr/>
        </p:nvSpPr>
        <p:spPr bwMode="auto">
          <a:xfrm>
            <a:off x="3048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15"/>
          <p:cNvSpPr txBox="1">
            <a:spLocks noChangeArrowheads="1"/>
          </p:cNvSpPr>
          <p:nvPr/>
        </p:nvSpPr>
        <p:spPr bwMode="auto">
          <a:xfrm>
            <a:off x="3429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7" name="Text Box 116"/>
          <p:cNvSpPr txBox="1">
            <a:spLocks noChangeArrowheads="1"/>
          </p:cNvSpPr>
          <p:nvPr/>
        </p:nvSpPr>
        <p:spPr bwMode="auto">
          <a:xfrm>
            <a:off x="3810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17"/>
          <p:cNvSpPr txBox="1">
            <a:spLocks noChangeArrowheads="1"/>
          </p:cNvSpPr>
          <p:nvPr/>
        </p:nvSpPr>
        <p:spPr bwMode="auto">
          <a:xfrm>
            <a:off x="4191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0"/>
          <p:cNvSpPr txBox="1">
            <a:spLocks noChangeArrowheads="1"/>
          </p:cNvSpPr>
          <p:nvPr/>
        </p:nvSpPr>
        <p:spPr bwMode="auto">
          <a:xfrm>
            <a:off x="5334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2" name="Text Box 121"/>
          <p:cNvSpPr txBox="1">
            <a:spLocks noChangeArrowheads="1"/>
          </p:cNvSpPr>
          <p:nvPr/>
        </p:nvSpPr>
        <p:spPr bwMode="auto">
          <a:xfrm>
            <a:off x="2667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3" name="Text Box 122"/>
          <p:cNvSpPr txBox="1">
            <a:spLocks noChangeArrowheads="1"/>
          </p:cNvSpPr>
          <p:nvPr/>
        </p:nvSpPr>
        <p:spPr bwMode="auto">
          <a:xfrm>
            <a:off x="3048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3"/>
          <p:cNvSpPr txBox="1">
            <a:spLocks noChangeArrowheads="1"/>
          </p:cNvSpPr>
          <p:nvPr/>
        </p:nvSpPr>
        <p:spPr bwMode="auto">
          <a:xfrm>
            <a:off x="3429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4"/>
          <p:cNvSpPr txBox="1">
            <a:spLocks noChangeArrowheads="1"/>
          </p:cNvSpPr>
          <p:nvPr/>
        </p:nvSpPr>
        <p:spPr bwMode="auto">
          <a:xfrm>
            <a:off x="3810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25"/>
          <p:cNvSpPr txBox="1">
            <a:spLocks noChangeArrowheads="1"/>
          </p:cNvSpPr>
          <p:nvPr/>
        </p:nvSpPr>
        <p:spPr bwMode="auto">
          <a:xfrm>
            <a:off x="4191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26"/>
          <p:cNvSpPr txBox="1">
            <a:spLocks noChangeArrowheads="1"/>
          </p:cNvSpPr>
          <p:nvPr/>
        </p:nvSpPr>
        <p:spPr bwMode="auto">
          <a:xfrm>
            <a:off x="4572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8" name="Text Box 127"/>
          <p:cNvSpPr txBox="1">
            <a:spLocks noChangeArrowheads="1"/>
          </p:cNvSpPr>
          <p:nvPr/>
        </p:nvSpPr>
        <p:spPr bwMode="auto">
          <a:xfrm>
            <a:off x="4953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28"/>
          <p:cNvSpPr txBox="1">
            <a:spLocks noChangeArrowheads="1"/>
          </p:cNvSpPr>
          <p:nvPr/>
        </p:nvSpPr>
        <p:spPr bwMode="auto">
          <a:xfrm>
            <a:off x="53340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29"/>
          <p:cNvSpPr txBox="1">
            <a:spLocks noChangeArrowheads="1"/>
          </p:cNvSpPr>
          <p:nvPr/>
        </p:nvSpPr>
        <p:spPr bwMode="auto">
          <a:xfrm>
            <a:off x="2667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1" name="Text Box 130"/>
          <p:cNvSpPr txBox="1">
            <a:spLocks noChangeArrowheads="1"/>
          </p:cNvSpPr>
          <p:nvPr/>
        </p:nvSpPr>
        <p:spPr bwMode="auto">
          <a:xfrm>
            <a:off x="3048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2" name="Text Box 131"/>
          <p:cNvSpPr txBox="1">
            <a:spLocks noChangeArrowheads="1"/>
          </p:cNvSpPr>
          <p:nvPr/>
        </p:nvSpPr>
        <p:spPr bwMode="auto">
          <a:xfrm>
            <a:off x="3429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3" name="Text Box 132"/>
          <p:cNvSpPr txBox="1">
            <a:spLocks noChangeArrowheads="1"/>
          </p:cNvSpPr>
          <p:nvPr/>
        </p:nvSpPr>
        <p:spPr bwMode="auto">
          <a:xfrm>
            <a:off x="3810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3"/>
          <p:cNvSpPr txBox="1">
            <a:spLocks noChangeArrowheads="1"/>
          </p:cNvSpPr>
          <p:nvPr/>
        </p:nvSpPr>
        <p:spPr bwMode="auto">
          <a:xfrm>
            <a:off x="4191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34"/>
          <p:cNvSpPr txBox="1">
            <a:spLocks noChangeArrowheads="1"/>
          </p:cNvSpPr>
          <p:nvPr/>
        </p:nvSpPr>
        <p:spPr bwMode="auto">
          <a:xfrm>
            <a:off x="4572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7" name="Text Box 136"/>
          <p:cNvSpPr txBox="1">
            <a:spLocks noChangeArrowheads="1"/>
          </p:cNvSpPr>
          <p:nvPr/>
        </p:nvSpPr>
        <p:spPr bwMode="auto">
          <a:xfrm>
            <a:off x="5334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8" name="Text Box 137"/>
          <p:cNvSpPr txBox="1">
            <a:spLocks noChangeArrowheads="1"/>
          </p:cNvSpPr>
          <p:nvPr/>
        </p:nvSpPr>
        <p:spPr bwMode="auto">
          <a:xfrm>
            <a:off x="2667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38"/>
          <p:cNvSpPr txBox="1">
            <a:spLocks noChangeArrowheads="1"/>
          </p:cNvSpPr>
          <p:nvPr/>
        </p:nvSpPr>
        <p:spPr bwMode="auto">
          <a:xfrm>
            <a:off x="3048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39"/>
          <p:cNvSpPr txBox="1">
            <a:spLocks noChangeArrowheads="1"/>
          </p:cNvSpPr>
          <p:nvPr/>
        </p:nvSpPr>
        <p:spPr bwMode="auto">
          <a:xfrm>
            <a:off x="3429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0"/>
          <p:cNvSpPr txBox="1">
            <a:spLocks noChangeArrowheads="1"/>
          </p:cNvSpPr>
          <p:nvPr/>
        </p:nvSpPr>
        <p:spPr bwMode="auto">
          <a:xfrm>
            <a:off x="3810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1"/>
          <p:cNvSpPr txBox="1">
            <a:spLocks noChangeArrowheads="1"/>
          </p:cNvSpPr>
          <p:nvPr/>
        </p:nvSpPr>
        <p:spPr bwMode="auto">
          <a:xfrm>
            <a:off x="4191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2"/>
          <p:cNvSpPr txBox="1">
            <a:spLocks noChangeArrowheads="1"/>
          </p:cNvSpPr>
          <p:nvPr/>
        </p:nvSpPr>
        <p:spPr bwMode="auto">
          <a:xfrm>
            <a:off x="4572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43"/>
          <p:cNvSpPr txBox="1">
            <a:spLocks noChangeArrowheads="1"/>
          </p:cNvSpPr>
          <p:nvPr/>
        </p:nvSpPr>
        <p:spPr bwMode="auto">
          <a:xfrm>
            <a:off x="49530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06" name="Text Box 145"/>
          <p:cNvSpPr txBox="1">
            <a:spLocks noChangeArrowheads="1"/>
          </p:cNvSpPr>
          <p:nvPr/>
        </p:nvSpPr>
        <p:spPr bwMode="auto">
          <a:xfrm>
            <a:off x="2667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46"/>
          <p:cNvSpPr txBox="1">
            <a:spLocks noChangeArrowheads="1"/>
          </p:cNvSpPr>
          <p:nvPr/>
        </p:nvSpPr>
        <p:spPr bwMode="auto">
          <a:xfrm>
            <a:off x="3048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47"/>
          <p:cNvSpPr txBox="1">
            <a:spLocks noChangeArrowheads="1"/>
          </p:cNvSpPr>
          <p:nvPr/>
        </p:nvSpPr>
        <p:spPr bwMode="auto">
          <a:xfrm>
            <a:off x="3429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48"/>
          <p:cNvSpPr txBox="1">
            <a:spLocks noChangeArrowheads="1"/>
          </p:cNvSpPr>
          <p:nvPr/>
        </p:nvSpPr>
        <p:spPr bwMode="auto">
          <a:xfrm>
            <a:off x="3810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49"/>
          <p:cNvSpPr txBox="1">
            <a:spLocks noChangeArrowheads="1"/>
          </p:cNvSpPr>
          <p:nvPr/>
        </p:nvSpPr>
        <p:spPr bwMode="auto">
          <a:xfrm>
            <a:off x="4191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0"/>
          <p:cNvSpPr txBox="1">
            <a:spLocks noChangeArrowheads="1"/>
          </p:cNvSpPr>
          <p:nvPr/>
        </p:nvSpPr>
        <p:spPr bwMode="auto">
          <a:xfrm>
            <a:off x="4572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52"/>
          <p:cNvSpPr txBox="1">
            <a:spLocks noChangeArrowheads="1"/>
          </p:cNvSpPr>
          <p:nvPr/>
        </p:nvSpPr>
        <p:spPr bwMode="auto">
          <a:xfrm>
            <a:off x="5334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14" name="Text Box 153"/>
          <p:cNvSpPr txBox="1">
            <a:spLocks noChangeArrowheads="1"/>
          </p:cNvSpPr>
          <p:nvPr/>
        </p:nvSpPr>
        <p:spPr bwMode="auto">
          <a:xfrm>
            <a:off x="2667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5" name="Text Box 154"/>
          <p:cNvSpPr txBox="1">
            <a:spLocks noChangeArrowheads="1"/>
          </p:cNvSpPr>
          <p:nvPr/>
        </p:nvSpPr>
        <p:spPr bwMode="auto">
          <a:xfrm>
            <a:off x="3048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6" name="Text Box 155"/>
          <p:cNvSpPr txBox="1">
            <a:spLocks noChangeArrowheads="1"/>
          </p:cNvSpPr>
          <p:nvPr/>
        </p:nvSpPr>
        <p:spPr bwMode="auto">
          <a:xfrm>
            <a:off x="3429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7" name="Text Box 156"/>
          <p:cNvSpPr txBox="1">
            <a:spLocks noChangeArrowheads="1"/>
          </p:cNvSpPr>
          <p:nvPr/>
        </p:nvSpPr>
        <p:spPr bwMode="auto">
          <a:xfrm>
            <a:off x="3810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8" name="Text Box 157"/>
          <p:cNvSpPr txBox="1">
            <a:spLocks noChangeArrowheads="1"/>
          </p:cNvSpPr>
          <p:nvPr/>
        </p:nvSpPr>
        <p:spPr bwMode="auto">
          <a:xfrm>
            <a:off x="4191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9" name="Text Box 158"/>
          <p:cNvSpPr txBox="1">
            <a:spLocks noChangeArrowheads="1"/>
          </p:cNvSpPr>
          <p:nvPr/>
        </p:nvSpPr>
        <p:spPr bwMode="auto">
          <a:xfrm>
            <a:off x="4572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21" name="Text Box 160"/>
          <p:cNvSpPr txBox="1">
            <a:spLocks noChangeArrowheads="1"/>
          </p:cNvSpPr>
          <p:nvPr/>
        </p:nvSpPr>
        <p:spPr bwMode="auto">
          <a:xfrm>
            <a:off x="5334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22" name="Text Box 162"/>
          <p:cNvSpPr txBox="1">
            <a:spLocks noChangeArrowheads="1"/>
          </p:cNvSpPr>
          <p:nvPr/>
        </p:nvSpPr>
        <p:spPr bwMode="auto">
          <a:xfrm>
            <a:off x="20574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123" name="Text Box 163"/>
          <p:cNvSpPr txBox="1">
            <a:spLocks noChangeArrowheads="1"/>
          </p:cNvSpPr>
          <p:nvPr/>
        </p:nvSpPr>
        <p:spPr bwMode="auto">
          <a:xfrm>
            <a:off x="20574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124" name="Text Box 164"/>
          <p:cNvSpPr txBox="1">
            <a:spLocks noChangeArrowheads="1"/>
          </p:cNvSpPr>
          <p:nvPr/>
        </p:nvSpPr>
        <p:spPr bwMode="auto">
          <a:xfrm>
            <a:off x="20574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125" name="Text Box 165"/>
          <p:cNvSpPr txBox="1">
            <a:spLocks noChangeArrowheads="1"/>
          </p:cNvSpPr>
          <p:nvPr/>
        </p:nvSpPr>
        <p:spPr bwMode="auto">
          <a:xfrm>
            <a:off x="20574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26" name="Text Box 166"/>
          <p:cNvSpPr txBox="1">
            <a:spLocks noChangeArrowheads="1"/>
          </p:cNvSpPr>
          <p:nvPr/>
        </p:nvSpPr>
        <p:spPr bwMode="auto">
          <a:xfrm>
            <a:off x="20574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8</a:t>
            </a:r>
          </a:p>
        </p:txBody>
      </p:sp>
      <p:sp>
        <p:nvSpPr>
          <p:cNvPr id="127" name="Text Box 167"/>
          <p:cNvSpPr txBox="1">
            <a:spLocks noChangeArrowheads="1"/>
          </p:cNvSpPr>
          <p:nvPr/>
        </p:nvSpPr>
        <p:spPr bwMode="auto">
          <a:xfrm>
            <a:off x="20574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28" name="Text Box 168"/>
          <p:cNvSpPr txBox="1">
            <a:spLocks noChangeArrowheads="1"/>
          </p:cNvSpPr>
          <p:nvPr/>
        </p:nvSpPr>
        <p:spPr bwMode="auto">
          <a:xfrm>
            <a:off x="20574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129" name="Text Box 169"/>
          <p:cNvSpPr txBox="1">
            <a:spLocks noChangeArrowheads="1"/>
          </p:cNvSpPr>
          <p:nvPr/>
        </p:nvSpPr>
        <p:spPr bwMode="auto">
          <a:xfrm>
            <a:off x="20574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5</a:t>
            </a:r>
          </a:p>
        </p:txBody>
      </p:sp>
      <p:sp>
        <p:nvSpPr>
          <p:cNvPr id="130" name="Text Box 170"/>
          <p:cNvSpPr txBox="1">
            <a:spLocks noChangeArrowheads="1"/>
          </p:cNvSpPr>
          <p:nvPr/>
        </p:nvSpPr>
        <p:spPr bwMode="auto">
          <a:xfrm>
            <a:off x="20574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1" name="Text Box 171"/>
          <p:cNvSpPr txBox="1">
            <a:spLocks noChangeArrowheads="1"/>
          </p:cNvSpPr>
          <p:nvPr/>
        </p:nvSpPr>
        <p:spPr bwMode="auto">
          <a:xfrm>
            <a:off x="20574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132" name="Text Box 172"/>
          <p:cNvSpPr txBox="1">
            <a:spLocks noChangeArrowheads="1"/>
          </p:cNvSpPr>
          <p:nvPr/>
        </p:nvSpPr>
        <p:spPr bwMode="auto">
          <a:xfrm>
            <a:off x="20574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2</a:t>
            </a:r>
          </a:p>
        </p:txBody>
      </p:sp>
      <p:sp>
        <p:nvSpPr>
          <p:cNvPr id="133" name="Text Box 173"/>
          <p:cNvSpPr txBox="1">
            <a:spLocks noChangeArrowheads="1"/>
          </p:cNvSpPr>
          <p:nvPr/>
        </p:nvSpPr>
        <p:spPr bwMode="auto">
          <a:xfrm>
            <a:off x="60198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4" name="Text Box 174"/>
          <p:cNvSpPr txBox="1">
            <a:spLocks noChangeArrowheads="1"/>
          </p:cNvSpPr>
          <p:nvPr/>
        </p:nvSpPr>
        <p:spPr bwMode="auto">
          <a:xfrm>
            <a:off x="60198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35" name="Text Box 175"/>
          <p:cNvSpPr txBox="1">
            <a:spLocks noChangeArrowheads="1"/>
          </p:cNvSpPr>
          <p:nvPr/>
        </p:nvSpPr>
        <p:spPr bwMode="auto">
          <a:xfrm>
            <a:off x="60198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6" name="Text Box 176"/>
          <p:cNvSpPr txBox="1">
            <a:spLocks noChangeArrowheads="1"/>
          </p:cNvSpPr>
          <p:nvPr/>
        </p:nvSpPr>
        <p:spPr bwMode="auto">
          <a:xfrm>
            <a:off x="60198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7" name="Text Box 177"/>
          <p:cNvSpPr txBox="1">
            <a:spLocks noChangeArrowheads="1"/>
          </p:cNvSpPr>
          <p:nvPr/>
        </p:nvSpPr>
        <p:spPr bwMode="auto">
          <a:xfrm>
            <a:off x="60198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38" name="Text Box 178"/>
          <p:cNvSpPr txBox="1">
            <a:spLocks noChangeArrowheads="1"/>
          </p:cNvSpPr>
          <p:nvPr/>
        </p:nvSpPr>
        <p:spPr bwMode="auto">
          <a:xfrm>
            <a:off x="60198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9" name="Text Box 179"/>
          <p:cNvSpPr txBox="1">
            <a:spLocks noChangeArrowheads="1"/>
          </p:cNvSpPr>
          <p:nvPr/>
        </p:nvSpPr>
        <p:spPr bwMode="auto">
          <a:xfrm>
            <a:off x="60198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40" name="Text Box 180"/>
          <p:cNvSpPr txBox="1">
            <a:spLocks noChangeArrowheads="1"/>
          </p:cNvSpPr>
          <p:nvPr/>
        </p:nvSpPr>
        <p:spPr bwMode="auto">
          <a:xfrm>
            <a:off x="60198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41" name="Text Box 181"/>
          <p:cNvSpPr txBox="1">
            <a:spLocks noChangeArrowheads="1"/>
          </p:cNvSpPr>
          <p:nvPr/>
        </p:nvSpPr>
        <p:spPr bwMode="auto">
          <a:xfrm>
            <a:off x="60198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42" name="Text Box 182"/>
          <p:cNvSpPr txBox="1">
            <a:spLocks noChangeArrowheads="1"/>
          </p:cNvSpPr>
          <p:nvPr/>
        </p:nvSpPr>
        <p:spPr bwMode="auto">
          <a:xfrm>
            <a:off x="6019800" y="245020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43" name="Text Box 183"/>
          <p:cNvSpPr txBox="1">
            <a:spLocks noChangeArrowheads="1"/>
          </p:cNvSpPr>
          <p:nvPr/>
        </p:nvSpPr>
        <p:spPr bwMode="auto">
          <a:xfrm>
            <a:off x="60198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44" name="Text Box 184"/>
          <p:cNvSpPr txBox="1">
            <a:spLocks noChangeArrowheads="1"/>
          </p:cNvSpPr>
          <p:nvPr/>
        </p:nvSpPr>
        <p:spPr bwMode="auto">
          <a:xfrm>
            <a:off x="69342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45" name="Text Box 185"/>
          <p:cNvSpPr txBox="1">
            <a:spLocks noChangeArrowheads="1"/>
          </p:cNvSpPr>
          <p:nvPr/>
        </p:nvSpPr>
        <p:spPr bwMode="auto">
          <a:xfrm>
            <a:off x="6934200" y="5257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146" name="Text Box 186"/>
          <p:cNvSpPr txBox="1">
            <a:spLocks noChangeArrowheads="1"/>
          </p:cNvSpPr>
          <p:nvPr/>
        </p:nvSpPr>
        <p:spPr bwMode="auto">
          <a:xfrm>
            <a:off x="6934200" y="4038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7" name="Text Box 187"/>
          <p:cNvSpPr txBox="1">
            <a:spLocks noChangeArrowheads="1"/>
          </p:cNvSpPr>
          <p:nvPr/>
        </p:nvSpPr>
        <p:spPr bwMode="auto">
          <a:xfrm>
            <a:off x="69342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48" name="Text Box 188"/>
          <p:cNvSpPr txBox="1">
            <a:spLocks noChangeArrowheads="1"/>
          </p:cNvSpPr>
          <p:nvPr/>
        </p:nvSpPr>
        <p:spPr bwMode="auto">
          <a:xfrm>
            <a:off x="6934200" y="4648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49" name="Text Box 189"/>
          <p:cNvSpPr txBox="1">
            <a:spLocks noChangeArrowheads="1"/>
          </p:cNvSpPr>
          <p:nvPr/>
        </p:nvSpPr>
        <p:spPr bwMode="auto">
          <a:xfrm>
            <a:off x="69342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0" name="Text Box 190"/>
          <p:cNvSpPr txBox="1">
            <a:spLocks noChangeArrowheads="1"/>
          </p:cNvSpPr>
          <p:nvPr/>
        </p:nvSpPr>
        <p:spPr bwMode="auto">
          <a:xfrm>
            <a:off x="6934200" y="3429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1" name="Text Box 191"/>
          <p:cNvSpPr txBox="1">
            <a:spLocks noChangeArrowheads="1"/>
          </p:cNvSpPr>
          <p:nvPr/>
        </p:nvSpPr>
        <p:spPr bwMode="auto">
          <a:xfrm>
            <a:off x="69342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52" name="Text Box 192"/>
          <p:cNvSpPr txBox="1">
            <a:spLocks noChangeArrowheads="1"/>
          </p:cNvSpPr>
          <p:nvPr/>
        </p:nvSpPr>
        <p:spPr bwMode="auto">
          <a:xfrm>
            <a:off x="6934200" y="2209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3" name="Text Box 193"/>
          <p:cNvSpPr txBox="1">
            <a:spLocks noChangeArrowheads="1"/>
          </p:cNvSpPr>
          <p:nvPr/>
        </p:nvSpPr>
        <p:spPr bwMode="auto">
          <a:xfrm>
            <a:off x="6934200" y="245020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4" name="Text Box 194"/>
          <p:cNvSpPr txBox="1">
            <a:spLocks noChangeArrowheads="1"/>
          </p:cNvSpPr>
          <p:nvPr/>
        </p:nvSpPr>
        <p:spPr bwMode="auto">
          <a:xfrm>
            <a:off x="69342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5" name="Text Box 195"/>
          <p:cNvSpPr txBox="1">
            <a:spLocks noChangeArrowheads="1"/>
          </p:cNvSpPr>
          <p:nvPr/>
        </p:nvSpPr>
        <p:spPr bwMode="auto">
          <a:xfrm>
            <a:off x="2667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6" name="Text Box 196"/>
          <p:cNvSpPr txBox="1">
            <a:spLocks noChangeArrowheads="1"/>
          </p:cNvSpPr>
          <p:nvPr/>
        </p:nvSpPr>
        <p:spPr bwMode="auto">
          <a:xfrm>
            <a:off x="3048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7" name="Text Box 197"/>
          <p:cNvSpPr txBox="1">
            <a:spLocks noChangeArrowheads="1"/>
          </p:cNvSpPr>
          <p:nvPr/>
        </p:nvSpPr>
        <p:spPr bwMode="auto">
          <a:xfrm>
            <a:off x="3429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8" name="Text Box 198"/>
          <p:cNvSpPr txBox="1">
            <a:spLocks noChangeArrowheads="1"/>
          </p:cNvSpPr>
          <p:nvPr/>
        </p:nvSpPr>
        <p:spPr bwMode="auto">
          <a:xfrm>
            <a:off x="3810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9" name="Text Box 199"/>
          <p:cNvSpPr txBox="1">
            <a:spLocks noChangeArrowheads="1"/>
          </p:cNvSpPr>
          <p:nvPr/>
        </p:nvSpPr>
        <p:spPr bwMode="auto">
          <a:xfrm>
            <a:off x="4191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0" name="Text Box 200"/>
          <p:cNvSpPr txBox="1">
            <a:spLocks noChangeArrowheads="1"/>
          </p:cNvSpPr>
          <p:nvPr/>
        </p:nvSpPr>
        <p:spPr bwMode="auto">
          <a:xfrm>
            <a:off x="4572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1" name="Text Box 201"/>
          <p:cNvSpPr txBox="1">
            <a:spLocks noChangeArrowheads="1"/>
          </p:cNvSpPr>
          <p:nvPr/>
        </p:nvSpPr>
        <p:spPr bwMode="auto">
          <a:xfrm>
            <a:off x="4953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3" name="Text Box 203"/>
          <p:cNvSpPr txBox="1">
            <a:spLocks noChangeArrowheads="1"/>
          </p:cNvSpPr>
          <p:nvPr/>
        </p:nvSpPr>
        <p:spPr bwMode="auto">
          <a:xfrm>
            <a:off x="20574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</a:rPr>
              <a:t>11</a:t>
            </a:r>
          </a:p>
        </p:txBody>
      </p:sp>
      <p:sp>
        <p:nvSpPr>
          <p:cNvPr id="164" name="Text Box 204"/>
          <p:cNvSpPr txBox="1">
            <a:spLocks noChangeArrowheads="1"/>
          </p:cNvSpPr>
          <p:nvPr/>
        </p:nvSpPr>
        <p:spPr bwMode="auto">
          <a:xfrm>
            <a:off x="60198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5" name="Text Box 205"/>
          <p:cNvSpPr txBox="1">
            <a:spLocks noChangeArrowheads="1"/>
          </p:cNvSpPr>
          <p:nvPr/>
        </p:nvSpPr>
        <p:spPr bwMode="auto">
          <a:xfrm>
            <a:off x="69342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19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27432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0104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867400" y="12954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51"/>
          <p:cNvSpPr txBox="1">
            <a:spLocks noChangeArrowheads="1"/>
          </p:cNvSpPr>
          <p:nvPr/>
        </p:nvSpPr>
        <p:spPr bwMode="auto">
          <a:xfrm>
            <a:off x="4953000" y="25146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86" name="Text Box 144"/>
          <p:cNvSpPr txBox="1">
            <a:spLocks noChangeArrowheads="1"/>
          </p:cNvSpPr>
          <p:nvPr/>
        </p:nvSpPr>
        <p:spPr bwMode="auto">
          <a:xfrm>
            <a:off x="5486400" y="220980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90" name="Straight Arrow Connector 189"/>
          <p:cNvCxnSpPr/>
          <p:nvPr/>
        </p:nvCxnSpPr>
        <p:spPr>
          <a:xfrm>
            <a:off x="5791200" y="26670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23"/>
          <p:cNvSpPr>
            <a:spLocks noChangeArrowheads="1"/>
          </p:cNvSpPr>
          <p:nvPr/>
        </p:nvSpPr>
        <p:spPr bwMode="auto">
          <a:xfrm>
            <a:off x="5105400" y="289560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Text Box 159"/>
          <p:cNvSpPr txBox="1">
            <a:spLocks noChangeArrowheads="1"/>
          </p:cNvSpPr>
          <p:nvPr/>
        </p:nvSpPr>
        <p:spPr bwMode="auto">
          <a:xfrm>
            <a:off x="49530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5819104" y="303297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 Box 119"/>
          <p:cNvSpPr txBox="1">
            <a:spLocks noChangeArrowheads="1"/>
          </p:cNvSpPr>
          <p:nvPr/>
        </p:nvSpPr>
        <p:spPr bwMode="auto">
          <a:xfrm>
            <a:off x="4953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95" name="Text Box 118"/>
          <p:cNvSpPr txBox="1">
            <a:spLocks noChangeArrowheads="1"/>
          </p:cNvSpPr>
          <p:nvPr/>
        </p:nvSpPr>
        <p:spPr bwMode="auto">
          <a:xfrm>
            <a:off x="4572000" y="31242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96" name="Text Box 135"/>
          <p:cNvSpPr txBox="1">
            <a:spLocks noChangeArrowheads="1"/>
          </p:cNvSpPr>
          <p:nvPr/>
        </p:nvSpPr>
        <p:spPr bwMode="auto">
          <a:xfrm>
            <a:off x="4953000" y="3733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97" name="Text Box 103"/>
          <p:cNvSpPr txBox="1">
            <a:spLocks noChangeArrowheads="1"/>
          </p:cNvSpPr>
          <p:nvPr/>
        </p:nvSpPr>
        <p:spPr bwMode="auto">
          <a:xfrm>
            <a:off x="4953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98" name="Text Box 102"/>
          <p:cNvSpPr txBox="1">
            <a:spLocks noChangeArrowheads="1"/>
          </p:cNvSpPr>
          <p:nvPr/>
        </p:nvSpPr>
        <p:spPr bwMode="auto">
          <a:xfrm>
            <a:off x="4572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99" name="Text Box 101"/>
          <p:cNvSpPr txBox="1">
            <a:spLocks noChangeArrowheads="1"/>
          </p:cNvSpPr>
          <p:nvPr/>
        </p:nvSpPr>
        <p:spPr bwMode="auto">
          <a:xfrm>
            <a:off x="4191000" y="4343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200" name="Text Box 71"/>
          <p:cNvSpPr txBox="1">
            <a:spLocks noChangeArrowheads="1"/>
          </p:cNvSpPr>
          <p:nvPr/>
        </p:nvSpPr>
        <p:spPr bwMode="auto">
          <a:xfrm>
            <a:off x="49530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01" name="Rectangle 223"/>
          <p:cNvSpPr>
            <a:spLocks noChangeArrowheads="1"/>
          </p:cNvSpPr>
          <p:nvPr/>
        </p:nvSpPr>
        <p:spPr bwMode="auto">
          <a:xfrm>
            <a:off x="5486399" y="563227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202"/>
          <p:cNvSpPr txBox="1">
            <a:spLocks noChangeArrowheads="1"/>
          </p:cNvSpPr>
          <p:nvPr/>
        </p:nvSpPr>
        <p:spPr bwMode="auto">
          <a:xfrm>
            <a:off x="5334000" y="55467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204" name="Straight Arrow Connector 203"/>
          <p:cNvCxnSpPr/>
          <p:nvPr/>
        </p:nvCxnSpPr>
        <p:spPr>
          <a:xfrm>
            <a:off x="5791200" y="3314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5808372" y="36195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5808372" y="393223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5791200" y="42291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5808372" y="454612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5791199" y="4838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5791199" y="51435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5800322" y="546052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5791199" y="574516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V="1">
            <a:off x="1295400" y="2057400"/>
            <a:ext cx="6705600" cy="15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V="1">
            <a:off x="6057899" y="2341807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 Box 193"/>
          <p:cNvSpPr txBox="1">
            <a:spLocks noChangeArrowheads="1"/>
          </p:cNvSpPr>
          <p:nvPr/>
        </p:nvSpPr>
        <p:spPr bwMode="auto">
          <a:xfrm>
            <a:off x="6934199" y="212566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363331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b="1" dirty="0"/>
              <a:t> Accounting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Running time of an increment operation is proportional to the </a:t>
                </a:r>
                <a:r>
                  <a:rPr lang="en-US" b="1" dirty="0"/>
                  <a:t>number of bits flipped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charge an amortized cost of</a:t>
                </a:r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dirty="0"/>
                  <a:t> to set a bit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a bit is set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bit </a:t>
                </a:r>
                <a:r>
                  <a:rPr lang="en-US" b="1" dirty="0"/>
                  <a:t>as a credit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At any time point,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the counter has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credit on it.</a:t>
                </a:r>
              </a:p>
              <a:p>
                <a:r>
                  <a:rPr lang="en-US" dirty="0"/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it.</a:t>
                </a:r>
              </a:p>
              <a:p>
                <a:r>
                  <a:rPr lang="en-US" dirty="0"/>
                  <a:t>At most one bit is set to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in an increment operation.</a:t>
                </a:r>
              </a:p>
              <a:p>
                <a:r>
                  <a:rPr lang="en-US" dirty="0"/>
                  <a:t>The amortized cost of an increment operation is at most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increment operations, the total amortized cost 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6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 Potential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method represents the prepaid work as                potential energy.</a:t>
            </a:r>
          </a:p>
          <a:p>
            <a:r>
              <a:rPr lang="en-US" dirty="0"/>
              <a:t> Potential energy can be released to pay for the future operations.</a:t>
            </a:r>
          </a:p>
          <a:p>
            <a:r>
              <a:rPr lang="en-US" dirty="0"/>
              <a:t>The potential is associated with the data structure as a whole rather than with specific objects within the data structure.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64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 Potential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ea typeface="宋体" pitchFamily="2" charset="-122"/>
                  </a:rPr>
                  <a:t>Initial data structure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</m:oMath>
                </a14:m>
                <a:endParaRPr lang="en-US" altLang="zh-CN" dirty="0">
                  <a:ea typeface="宋体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 operations, resulting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with costs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. </a:t>
                </a:r>
              </a:p>
              <a:p>
                <a:r>
                  <a:rPr lang="en-US" altLang="zh-CN" dirty="0">
                    <a:ea typeface="宋体" pitchFamily="2" charset="-122"/>
                  </a:rPr>
                  <a:t>A potential function is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: {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}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 </m:t>
                    </m:r>
                  </m:oMath>
                </a14:m>
                <a:endParaRPr lang="en-US" altLang="zh-CN" dirty="0">
                  <a:ea typeface="宋体" pitchFamily="2" charset="-122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is called the potential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.</m:t>
                    </m:r>
                  </m:oMath>
                </a14:m>
                <a:endParaRPr lang="en-US" altLang="zh-CN" dirty="0">
                  <a:ea typeface="宋体" pitchFamily="2" charset="-122"/>
                  <a:sym typeface="Symbol" pitchFamily="18" charset="2"/>
                </a:endParaRPr>
              </a:p>
              <a:p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Amortized cost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err="1" smtClean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of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𝑖</m:t>
                    </m:r>
                    <m:r>
                      <a:rPr lang="en-US" altLang="zh-CN" i="1" baseline="30000" dirty="0" err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𝑡h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  <m:t>′</m:t>
                          </m:r>
                        </m:sup>
                      </m:sSubSup>
                      <m:r>
                        <a:rPr lang="en-US" altLang="zh-CN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r>
                        <a:rPr lang="zh-CN" altLang="en-US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 − </m:t>
                      </m:r>
                      <m:r>
                        <a:rPr lang="zh-CN" altLang="en-US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ea typeface="宋体" pitchFamily="2" charset="-122"/>
                  <a:sym typeface="Symbol" pitchFamily="18" charset="2"/>
                </a:endParaRPr>
              </a:p>
              <a:p>
                <a:pPr marL="457200" lvl="1" indent="0" algn="r">
                  <a:buNone/>
                </a:pPr>
                <a:r>
                  <a:rPr lang="en-US" altLang="zh-CN" sz="2400" dirty="0">
                    <a:ea typeface="宋体" pitchFamily="2" charset="-122"/>
                    <a:sym typeface="Symbol" pitchFamily="18" charset="2"/>
                  </a:rPr>
                  <a:t>(actual cost + potential change)</a:t>
                </a:r>
              </a:p>
              <a:p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′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is the total amortized cost of performing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operations on data structure then, </a:t>
                </a: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3063240"/>
            <a:ext cx="7010400" cy="7315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Asymptotic </a:t>
            </a:r>
            <a:r>
              <a:rPr lang="en-US" sz="4800" dirty="0">
                <a:solidFill>
                  <a:srgbClr val="C00000"/>
                </a:solidFill>
              </a:rPr>
              <a:t>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5400000">
            <a:off x="-3023208" y="3017520"/>
            <a:ext cx="6858000" cy="8229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123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sz="5100" dirty="0"/>
                  <a:t>Total actual cost of </a:t>
                </a:r>
                <a14:m>
                  <m:oMath xmlns:m="http://schemas.openxmlformats.org/officeDocument/2006/math">
                    <m:r>
                      <a:rPr lang="en-US" sz="5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5100" dirty="0"/>
                  <a:t> operations can be bounded as,</a:t>
                </a:r>
              </a:p>
              <a:p>
                <a:pPr marL="0" indent="0" algn="ctr">
                  <a:buNone/>
                </a:pPr>
                <a:endParaRPr lang="en-US" altLang="zh-CN" sz="3600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51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sz="5100" i="1" smtClean="0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5100" i="1" smtClean="0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5100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sz="5100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sz="5100" i="1" smtClean="0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5100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5100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5100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5100" i="1" dirty="0">
                    <a:latin typeface="Cambria Math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1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5100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5100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sz="5100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sz="5100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5100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5100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𝑡</m:t>
                                </m:r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5100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sz="5100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5100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sz="5100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5100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5100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20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sz="420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420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200" i="1" smtClean="0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42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𝑡</m:t>
                              </m:r>
                              <m:r>
                                <a:rPr lang="en-US" altLang="zh-CN" sz="42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4200" b="0" i="1" smtClean="0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4200" b="0" i="0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4200" b="0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2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sz="42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200" b="0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4200" b="0" i="1" smtClean="0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200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4200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sz="4200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4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200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sz="4200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r>
                        <a:rPr lang="en-US" altLang="zh-CN" sz="4200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sz="4200" b="0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</m:t>
                      </m:r>
                      <m:r>
                        <a:rPr lang="en-US" altLang="zh-CN" sz="420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sz="4200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200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4200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4200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4200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sz="4200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4200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4200" dirty="0"/>
              </a:p>
              <a:p>
                <a:pPr marL="0" indent="0">
                  <a:buNone/>
                </a:pPr>
                <a:endParaRPr lang="en-US" altLang="zh-CN" sz="3300" b="1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5100" b="1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sz="5100" b="1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5100" b="1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zh-CN" sz="5100" b="1" i="0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𝐓</m:t>
                          </m:r>
                        </m:e>
                        <m:sup>
                          <m:r>
                            <a:rPr lang="en-US" altLang="zh-CN" sz="5100" b="1" i="0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sz="5100" b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zh-CN" sz="5100" b="1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5100" b="1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5100" b="1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5100" b="1" i="1" smtClean="0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5100" b="1" i="1" smtClean="0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5100" b="1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5100" b="1" i="1" smtClean="0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5100" b="1" dirty="0"/>
              </a:p>
              <a:p>
                <a:endParaRPr lang="en-US" sz="2600" dirty="0"/>
              </a:p>
              <a:p>
                <a:endParaRPr lang="en-US" sz="4600" dirty="0"/>
              </a:p>
              <a:p>
                <a:r>
                  <a:rPr lang="en-US" sz="5100" dirty="0">
                    <a:latin typeface="+mn-lt"/>
                  </a:rPr>
                  <a:t>Total actual cost is bounded by total amortized cost plus the net drop in potential over an entire sequence of </a:t>
                </a:r>
                <a14:m>
                  <m:oMath xmlns:m="http://schemas.openxmlformats.org/officeDocument/2006/math">
                    <m:r>
                      <a:rPr lang="en-US" sz="5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5100" dirty="0">
                    <a:latin typeface="+mn-lt"/>
                  </a:rPr>
                  <a:t> operations.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1600" r="-1043" b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352800" y="4357048"/>
            <a:ext cx="24384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 Potential Method</a:t>
            </a:r>
          </a:p>
        </p:txBody>
      </p:sp>
    </p:spTree>
    <p:extLst>
      <p:ext uri="{BB962C8B-B14F-4D97-AF65-F5344CB8AC3E}">
        <p14:creationId xmlns:p14="http://schemas.microsoft.com/office/powerpoint/2010/main" val="34301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FC46337-9000-41B0-B2D1-8AA493CD4A5C}"/>
              </a:ext>
            </a:extLst>
          </p:cNvPr>
          <p:cNvSpPr/>
          <p:nvPr/>
        </p:nvSpPr>
        <p:spPr>
          <a:xfrm>
            <a:off x="-990600" y="-914400"/>
            <a:ext cx="4953000" cy="4953000"/>
          </a:xfrm>
          <a:prstGeom prst="ellipse">
            <a:avLst/>
          </a:prstGeom>
          <a:gradFill>
            <a:gsLst>
              <a:gs pos="46000">
                <a:srgbClr val="9ED5B6"/>
              </a:gs>
              <a:gs pos="21000">
                <a:srgbClr val="8BE38A"/>
              </a:gs>
              <a:gs pos="0">
                <a:srgbClr val="66FF33"/>
              </a:gs>
              <a:gs pos="56000">
                <a:schemeClr val="accent1">
                  <a:lumMod val="45000"/>
                  <a:lumOff val="55000"/>
                </a:schemeClr>
              </a:gs>
              <a:gs pos="84000">
                <a:srgbClr val="FFCCC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43CD3-76A9-4659-8D6B-E1E25231BF89}"/>
              </a:ext>
            </a:extLst>
          </p:cNvPr>
          <p:cNvSpPr/>
          <p:nvPr/>
        </p:nvSpPr>
        <p:spPr>
          <a:xfrm>
            <a:off x="838200" y="609600"/>
            <a:ext cx="2743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</a:t>
            </a: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27514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Finder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52197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Suppose, you are writing a program </a:t>
            </a:r>
            <a:r>
              <a:rPr lang="en-US" b="1" dirty="0"/>
              <a:t>to find a book </a:t>
            </a:r>
            <a:r>
              <a:rPr lang="en-US" dirty="0"/>
              <a:t>from the shelf.</a:t>
            </a:r>
          </a:p>
          <a:p>
            <a:r>
              <a:rPr lang="en-US" dirty="0"/>
              <a:t>For any required book, it will start checking books one by one from the bottom. </a:t>
            </a:r>
          </a:p>
          <a:p>
            <a:r>
              <a:rPr lang="en-US" dirty="0"/>
              <a:t>If you wanted Harry Potter 3, it would only take 3 actions (or tries) because it’s the third book in the sequence. </a:t>
            </a:r>
          </a:p>
          <a:p>
            <a:r>
              <a:rPr lang="en-US" dirty="0"/>
              <a:t>If Harry Potter 7 — it’s the last book so it would have to check all 7 books. </a:t>
            </a:r>
          </a:p>
          <a:p>
            <a:r>
              <a:rPr lang="en-US" dirty="0"/>
              <a:t>What if there are total 10 books? How about 10,00,000 books? It would take 1 million tries.</a:t>
            </a:r>
          </a:p>
        </p:txBody>
      </p:sp>
      <p:pic>
        <p:nvPicPr>
          <p:cNvPr id="4" name="Picture 2" descr="http://2.bp.blogspot.com/_5PudbMqUjng/TR5Cu-fq4ZI/AAAAAAAAACk/t_oojdxP-c8/s400/harry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38775" y="2181226"/>
            <a:ext cx="381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Sorting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sorting numbers in </a:t>
            </a:r>
            <a:r>
              <a:rPr lang="en-US" b="1" dirty="0"/>
              <a:t>Ascending / Increasing order</a:t>
            </a:r>
            <a:r>
              <a:rPr lang="en-US" dirty="0"/>
              <a:t>.</a:t>
            </a:r>
          </a:p>
          <a:p>
            <a:r>
              <a:rPr lang="en-US" dirty="0"/>
              <a:t>The initial arrangement of given numbers can be in </a:t>
            </a:r>
            <a:r>
              <a:rPr lang="en-US" b="1" dirty="0"/>
              <a:t>any of the following </a:t>
            </a:r>
            <a:r>
              <a:rPr lang="en-US" dirty="0"/>
              <a:t>three orders.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Numbers are already in required order, i.e., Ascending order </a:t>
            </a:r>
          </a:p>
          <a:p>
            <a:pPr marL="914400" lvl="2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No change is required – Best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Numbers are randomly arranged initially.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200" b="1" dirty="0">
                <a:solidFill>
                  <a:srgbClr val="C00000"/>
                </a:solidFill>
              </a:rPr>
              <a:t>Some numbers will change their position – Average Case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/>
              <a:t>Numbers are initially arranged in Descending or Decreasing order. </a:t>
            </a:r>
          </a:p>
          <a:p>
            <a:pPr marL="1371600" lvl="2" indent="-457200">
              <a:buNone/>
              <a:tabLst>
                <a:tab pos="860425" algn="l"/>
              </a:tabLst>
            </a:pPr>
            <a:r>
              <a:rPr lang="en-US" sz="2200" b="1" dirty="0">
                <a:solidFill>
                  <a:srgbClr val="C00000"/>
                </a:solidFill>
              </a:rPr>
              <a:t>All numbers will change their position – Worst Case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39060"/>
              </p:ext>
            </p:extLst>
          </p:nvPr>
        </p:nvGraphicFramePr>
        <p:xfrm>
          <a:off x="1245915" y="5021694"/>
          <a:ext cx="317368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1398714470"/>
                    </a:ext>
                  </a:extLst>
                </a:gridCol>
              </a:tblGrid>
              <a:tr h="34233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9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12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23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32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9002"/>
              </p:ext>
            </p:extLst>
          </p:nvPr>
        </p:nvGraphicFramePr>
        <p:xfrm>
          <a:off x="1245915" y="5520747"/>
          <a:ext cx="317368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959854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9</a:t>
                      </a:r>
                      <a:endParaRPr lang="en-US" sz="20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5</a:t>
                      </a:r>
                      <a:endParaRPr lang="en-US" sz="20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12</a:t>
                      </a:r>
                      <a:endParaRPr lang="en-US" sz="20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32</a:t>
                      </a:r>
                      <a:endParaRPr lang="en-US" sz="20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23</a:t>
                      </a:r>
                      <a:endParaRPr lang="en-US" sz="2000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81977"/>
              </p:ext>
            </p:extLst>
          </p:nvPr>
        </p:nvGraphicFramePr>
        <p:xfrm>
          <a:off x="1245915" y="6019800"/>
          <a:ext cx="317368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948">
                  <a:extLst>
                    <a:ext uri="{9D8B030D-6E8A-4147-A177-3AD203B41FA5}">
                      <a16:colId xmlns:a16="http://schemas.microsoft.com/office/drawing/2014/main" val="155601329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32</a:t>
                      </a:r>
                      <a:endParaRPr lang="en-US" sz="20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23</a:t>
                      </a:r>
                      <a:endParaRPr lang="en-US" sz="20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12</a:t>
                      </a:r>
                      <a:endParaRPr lang="en-US" sz="20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9</a:t>
                      </a:r>
                      <a:endParaRPr lang="en-US" sz="20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5</a:t>
                      </a:r>
                      <a:endParaRPr lang="en-US" sz="20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02955"/>
              </p:ext>
            </p:extLst>
          </p:nvPr>
        </p:nvGraphicFramePr>
        <p:xfrm>
          <a:off x="5741715" y="5520747"/>
          <a:ext cx="317368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948">
                  <a:extLst>
                    <a:ext uri="{9D8B030D-6E8A-4147-A177-3AD203B41FA5}">
                      <a16:colId xmlns:a16="http://schemas.microsoft.com/office/drawing/2014/main" val="254758564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5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9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12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23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32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4419603" y="5219814"/>
            <a:ext cx="1169712" cy="409548"/>
          </a:xfrm>
          <a:prstGeom prst="straightConnector1">
            <a:avLst/>
          </a:prstGeom>
          <a:ln w="28575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</p:cNvCxnSpPr>
          <p:nvPr/>
        </p:nvCxnSpPr>
        <p:spPr>
          <a:xfrm>
            <a:off x="4419603" y="5718867"/>
            <a:ext cx="116971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 flipV="1">
            <a:off x="4419603" y="5827482"/>
            <a:ext cx="1169712" cy="390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98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Best, Average, &amp; Worst Case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52941"/>
              </p:ext>
            </p:extLst>
          </p:nvPr>
        </p:nvGraphicFramePr>
        <p:xfrm>
          <a:off x="457200" y="1676400"/>
          <a:ext cx="1905000" cy="31638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1000176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Problem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88365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FF"/>
                          </a:solidFill>
                        </a:rPr>
                        <a:t>Linear</a:t>
                      </a:r>
                      <a:r>
                        <a:rPr lang="en-US" sz="2400" dirty="0">
                          <a:solidFill>
                            <a:srgbClr val="0066FF"/>
                          </a:solidFill>
                        </a:rPr>
                        <a:t>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49927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FF"/>
                          </a:solidFill>
                        </a:rPr>
                        <a:t>Book Finder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693324"/>
                  </a:ext>
                </a:extLst>
              </a:tr>
              <a:tr h="74980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FF"/>
                          </a:solidFill>
                        </a:rPr>
                        <a:t>Sorting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427379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542543"/>
              </p:ext>
            </p:extLst>
          </p:nvPr>
        </p:nvGraphicFramePr>
        <p:xfrm>
          <a:off x="2366751" y="1676400"/>
          <a:ext cx="2103120" cy="548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87207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Best Case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3001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775010"/>
              </p:ext>
            </p:extLst>
          </p:nvPr>
        </p:nvGraphicFramePr>
        <p:xfrm>
          <a:off x="4483287" y="1676400"/>
          <a:ext cx="2103120" cy="548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7710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Case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5153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58815"/>
              </p:ext>
            </p:extLst>
          </p:nvPr>
        </p:nvGraphicFramePr>
        <p:xfrm>
          <a:off x="6586180" y="1676400"/>
          <a:ext cx="2103120" cy="548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2556466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Worst</a:t>
                      </a:r>
                      <a:r>
                        <a:rPr lang="en-US" sz="2400" baseline="0" dirty="0"/>
                        <a:t> Case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39869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48998"/>
              </p:ext>
            </p:extLst>
          </p:nvPr>
        </p:nvGraphicFramePr>
        <p:xfrm>
          <a:off x="2358788" y="2225040"/>
          <a:ext cx="6330511" cy="2621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37012">
                  <a:extLst>
                    <a:ext uri="{9D8B030D-6E8A-4147-A177-3AD203B41FA5}">
                      <a16:colId xmlns:a16="http://schemas.microsoft.com/office/drawing/2014/main" val="361471167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63114111"/>
                    </a:ext>
                  </a:extLst>
                </a:gridCol>
                <a:gridCol w="2059899">
                  <a:extLst>
                    <a:ext uri="{9D8B030D-6E8A-4147-A177-3AD203B41FA5}">
                      <a16:colId xmlns:a16="http://schemas.microsoft.com/office/drawing/2014/main" val="210374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0" dirty="0"/>
                        <a:t>Element at the first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Element in any of the middle positions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/>
                        <a:t>Element at last position or not 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88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The first 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Any book in-between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The last book</a:t>
                      </a:r>
                    </a:p>
                    <a:p>
                      <a:endParaRPr lang="en-US" sz="22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Already sorted</a:t>
                      </a:r>
                    </a:p>
                    <a:p>
                      <a:endParaRPr lang="en-US" sz="22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Randomly arranged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Sorted in reverse order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90396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449879" y="2325589"/>
            <a:ext cx="1662545" cy="755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2332632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05600" y="2318984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38400" y="3353210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40447" y="4135636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58582" y="3368450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68816" y="4160520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74212" y="3356394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64655" y="4156654"/>
            <a:ext cx="182880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Running Time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Lower Bound:</a:t>
            </a:r>
            <a:r>
              <a:rPr lang="en-US" dirty="0"/>
              <a:t> A lower bound L(n) of an algorithm defines the </a:t>
            </a:r>
            <a:r>
              <a:rPr lang="en-US" dirty="0">
                <a:solidFill>
                  <a:srgbClr val="0066FF"/>
                </a:solidFill>
              </a:rPr>
              <a:t>minimum time</a:t>
            </a:r>
            <a:r>
              <a:rPr lang="en-US" dirty="0"/>
              <a:t> required, it is not possible to have any other algorithm (for the same problem) whose time complexity is less than L(n) for random input.</a:t>
            </a:r>
          </a:p>
          <a:p>
            <a:r>
              <a:rPr lang="en-US" b="1" dirty="0"/>
              <a:t>Upper Bound:</a:t>
            </a:r>
            <a:r>
              <a:rPr lang="en-US" dirty="0"/>
              <a:t> An upper bound U(n) of an algorithm defines the </a:t>
            </a:r>
            <a:r>
              <a:rPr lang="en-US" dirty="0">
                <a:solidFill>
                  <a:srgbClr val="C00000"/>
                </a:solidFill>
              </a:rPr>
              <a:t>maximum time</a:t>
            </a:r>
            <a:r>
              <a:rPr lang="en-US" dirty="0"/>
              <a:t> required, we can always solve the problem in at most U(n) time. Time taken by a known algorithm to solve a problem with worse case input gives the upper bound.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  <a:p>
            <a:r>
              <a:rPr lang="en-US" dirty="0"/>
              <a:t>The efficient algorithm</a:t>
            </a:r>
          </a:p>
          <a:p>
            <a:r>
              <a:rPr lang="en-US" dirty="0"/>
              <a:t>Average, Best and Worst case analysis</a:t>
            </a:r>
          </a:p>
          <a:p>
            <a:r>
              <a:rPr lang="en-US" dirty="0"/>
              <a:t>Asymptotic Notations</a:t>
            </a:r>
          </a:p>
          <a:p>
            <a:r>
              <a:rPr lang="en-US" dirty="0"/>
              <a:t>Analyzing control statement </a:t>
            </a:r>
          </a:p>
          <a:p>
            <a:r>
              <a:rPr lang="en-US" dirty="0"/>
              <a:t>Sorting Algorithms and analysis: Bubble sort, Selection sort, Insertion sort, Shell sort and Heap sort</a:t>
            </a:r>
          </a:p>
          <a:p>
            <a:r>
              <a:rPr lang="en-US" dirty="0"/>
              <a:t>Sorting in linear time : Bucket sort, Radix sort and Counting sort</a:t>
            </a:r>
          </a:p>
          <a:p>
            <a:r>
              <a:rPr lang="en-US" dirty="0"/>
              <a:t>Amortized analysis</a:t>
            </a:r>
          </a:p>
        </p:txBody>
      </p:sp>
    </p:spTree>
    <p:extLst>
      <p:ext uri="{BB962C8B-B14F-4D97-AF65-F5344CB8AC3E}">
        <p14:creationId xmlns:p14="http://schemas.microsoft.com/office/powerpoint/2010/main" val="41025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Asymptotic Notations (</a:t>
            </a:r>
            <a:r>
              <a:rPr lang="en-US" b="1" dirty="0"/>
              <a:t>Big O, </a:t>
            </a:r>
            <a:r>
              <a:rPr lang="el-GR" b="1" dirty="0"/>
              <a:t>θ</a:t>
            </a:r>
            <a:r>
              <a:rPr lang="en-US" dirty="0"/>
              <a:t> - </a:t>
            </a:r>
            <a:r>
              <a:rPr lang="en-US" b="1" dirty="0"/>
              <a:t>Theta and </a:t>
            </a:r>
            <a:r>
              <a:rPr lang="el-GR" b="1" dirty="0"/>
              <a:t>Ω</a:t>
            </a:r>
            <a:r>
              <a:rPr lang="el-GR" dirty="0"/>
              <a:t> </a:t>
            </a:r>
            <a:r>
              <a:rPr lang="en-US" dirty="0"/>
              <a:t>- </a:t>
            </a:r>
            <a:r>
              <a:rPr lang="en-US" b="1" dirty="0"/>
              <a:t>Omega</a:t>
            </a:r>
            <a:r>
              <a:rPr lang="en-US" dirty="0"/>
              <a:t>) allow us to analyze an algorithm’s running time.</a:t>
            </a:r>
          </a:p>
          <a:p>
            <a:pPr marL="400050"/>
            <a:r>
              <a:rPr lang="en-US" dirty="0"/>
              <a:t>This is also known as an algorithm’s </a:t>
            </a:r>
            <a:r>
              <a:rPr lang="en-US" b="1" dirty="0"/>
              <a:t>growth rate</a:t>
            </a:r>
            <a:r>
              <a:rPr lang="en-US" dirty="0"/>
              <a:t>.</a:t>
            </a:r>
          </a:p>
          <a:p>
            <a:r>
              <a:rPr lang="en-US" dirty="0"/>
              <a:t>Asymptotic Notations are used,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To characterize the </a:t>
            </a:r>
            <a:r>
              <a:rPr lang="en-US" sz="2200" b="1" dirty="0"/>
              <a:t>complexity </a:t>
            </a:r>
            <a:r>
              <a:rPr lang="en-US" sz="2200" dirty="0"/>
              <a:t>of an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To compare the performance of </a:t>
            </a:r>
            <a:r>
              <a:rPr lang="en-US" sz="2200" b="1" dirty="0"/>
              <a:t>two or more algorithms </a:t>
            </a:r>
            <a:r>
              <a:rPr lang="en-US" sz="2200" dirty="0"/>
              <a:t>solving the same problem.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O-Notation (Big O notation) (Upper Bound)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872686"/>
                <a:ext cx="5143500" cy="34519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asymptotically </a:t>
                </a:r>
                <a:r>
                  <a:rPr lang="en-US" b="1" dirty="0"/>
                  <a:t>upper bound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implies: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“≤” 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66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872686"/>
                <a:ext cx="5143500" cy="3451914"/>
              </a:xfrm>
              <a:blipFill>
                <a:blip r:embed="rId2"/>
                <a:stretch>
                  <a:fillRect l="-1540" t="-88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2900" y="1143000"/>
                <a:ext cx="8458200" cy="156966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For a given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/>
                  <a:t>the set of functions,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143000"/>
                <a:ext cx="8458200" cy="1569660"/>
              </a:xfrm>
              <a:prstGeom prst="rect">
                <a:avLst/>
              </a:prstGeom>
              <a:blipFill>
                <a:blip r:embed="rId3"/>
                <a:stretch>
                  <a:fillRect l="-1081" t="-3113" r="-1081" b="-7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graph_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2872686"/>
            <a:ext cx="3086100" cy="35281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019800" y="4191000"/>
            <a:ext cx="762000" cy="1676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l-GR" sz="2800" dirty="0"/>
              <a:t>Ω-</a:t>
            </a:r>
            <a:r>
              <a:rPr lang="en-US" sz="2800" dirty="0"/>
              <a:t>Notation (Omega notation) (Lower Bound)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2819400"/>
                <a:ext cx="5148072" cy="34564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𝑔(𝑛) is an asymptotically </a:t>
                </a:r>
                <a:r>
                  <a:rPr lang="en-US" b="1" dirty="0"/>
                  <a:t>lower bound</a:t>
                </a:r>
                <a:r>
                  <a:rPr lang="en-US" dirty="0"/>
                  <a:t> for 𝑓(𝑛).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implies: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“≥” 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66FF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2819400"/>
                <a:ext cx="5148072" cy="3456432"/>
              </a:xfrm>
              <a:blipFill>
                <a:blip r:embed="rId2"/>
                <a:stretch>
                  <a:fillRect l="-1538" t="-1235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2118" y="1097340"/>
                <a:ext cx="8458200" cy="156966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For a given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denote by </a:t>
                </a:r>
                <a:r>
                  <a:rPr lang="el-GR" sz="2400" dirty="0"/>
                  <a:t>Ω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/>
                  <a:t>the set of functions,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>
                        <a:solidFill>
                          <a:schemeClr val="tx1"/>
                        </a:solidFill>
                      </a:rPr>
                      <m:t>Ω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8" y="1097340"/>
                <a:ext cx="8458200" cy="1569660"/>
              </a:xfrm>
              <a:prstGeom prst="rect">
                <a:avLst/>
              </a:prstGeom>
              <a:blipFill>
                <a:blip r:embed="rId3"/>
                <a:stretch>
                  <a:fillRect l="-1081" t="-3101" r="-108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89" y="2819401"/>
            <a:ext cx="3182112" cy="345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739452" y="4533968"/>
            <a:ext cx="786384" cy="12192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9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l-GR" sz="2800" dirty="0"/>
              <a:t>θ-</a:t>
            </a:r>
            <a:r>
              <a:rPr lang="en-US" sz="2800" dirty="0"/>
              <a:t>Notation (Theta notation) (Same order)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76" y="2849940"/>
                <a:ext cx="5148072" cy="345643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set, we can write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 indicate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 asymptotically </a:t>
                </a:r>
                <a:r>
                  <a:rPr lang="en-US" b="1" dirty="0">
                    <a:solidFill>
                      <a:schemeClr val="tx1"/>
                    </a:solidFill>
                  </a:rPr>
                  <a:t>tight bound </a:t>
                </a:r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implies: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“=” 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66FF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76" y="2849940"/>
                <a:ext cx="5148072" cy="3456432"/>
              </a:xfrm>
              <a:blipFill>
                <a:blip r:embed="rId2"/>
                <a:stretch>
                  <a:fillRect l="-1538" t="-882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2900" y="1097340"/>
                <a:ext cx="8458200" cy="156966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For a given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/>
                  <a:t>the set of functions,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= 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for all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097340"/>
                <a:ext cx="8458200" cy="1569660"/>
              </a:xfrm>
              <a:prstGeom prst="rect">
                <a:avLst/>
              </a:prstGeom>
              <a:blipFill>
                <a:blip r:embed="rId3"/>
                <a:stretch>
                  <a:fillRect l="-1081" t="-3101" r="-108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70" y="2917887"/>
            <a:ext cx="3273230" cy="338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827594" y="4564508"/>
            <a:ext cx="621792" cy="121304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O-Notation (Big O notation) (Upper Bound)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Ω-</a:t>
            </a:r>
            <a:r>
              <a:rPr lang="en-US" dirty="0"/>
              <a:t>Notation (Omega notation) (Lower Bound)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θ-</a:t>
            </a:r>
            <a:r>
              <a:rPr lang="en-US" dirty="0"/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6750" y="16002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such that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1600200"/>
                <a:ext cx="7810500" cy="791692"/>
              </a:xfrm>
              <a:prstGeom prst="rect">
                <a:avLst/>
              </a:prstGeom>
              <a:blipFill>
                <a:blip r:embed="rId2"/>
                <a:stretch>
                  <a:fillRect t="-5426" b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6750" y="30480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200" dirty="0" smtClean="0">
                        <a:solidFill>
                          <a:srgbClr val="C00000"/>
                        </a:solidFill>
                      </a:rPr>
                      <m:t>Ω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for all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3048000"/>
                <a:ext cx="7810500" cy="791692"/>
              </a:xfrm>
              <a:prstGeom prst="rect">
                <a:avLst/>
              </a:prstGeom>
              <a:blipFill>
                <a:blip r:embed="rId3"/>
                <a:stretch>
                  <a:fillRect t="-5385" r="-78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750" y="44958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= {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 for all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4495800"/>
                <a:ext cx="7810500" cy="791692"/>
              </a:xfrm>
              <a:prstGeom prst="rect">
                <a:avLst/>
              </a:prstGeom>
              <a:blipFill>
                <a:blip r:embed="rId4"/>
                <a:stretch>
                  <a:fillRect t="-5426" r="-234" b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2971800" y="1994849"/>
            <a:ext cx="2209800" cy="36576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90800" y="3442648"/>
            <a:ext cx="2209800" cy="365760"/>
          </a:xfrm>
          <a:prstGeom prst="roundRect">
            <a:avLst/>
          </a:prstGeom>
          <a:noFill/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09800" y="4876593"/>
            <a:ext cx="3566160" cy="36576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6750" y="16002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such that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1600200"/>
                <a:ext cx="7810500" cy="791692"/>
              </a:xfrm>
              <a:prstGeom prst="rect">
                <a:avLst/>
              </a:prstGeom>
              <a:blipFill>
                <a:blip r:embed="rId2"/>
                <a:stretch>
                  <a:fillRect t="-5426" b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2900" y="1143000"/>
                <a:ext cx="2286000" cy="442674"/>
              </a:xfrm>
              <a:prstGeom prst="round2DiagRect">
                <a:avLst/>
              </a:prstGeom>
              <a:solidFill>
                <a:srgbClr val="0066FF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143000"/>
                <a:ext cx="2286000" cy="442674"/>
              </a:xfrm>
              <a:prstGeom prst="round2DiagRect">
                <a:avLst/>
              </a:prstGeom>
              <a:blipFill>
                <a:blip r:embed="rId3"/>
                <a:stretch>
                  <a:fillRect b="-972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6750" y="30480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200" dirty="0" smtClean="0">
                        <a:solidFill>
                          <a:srgbClr val="C00000"/>
                        </a:solidFill>
                      </a:rPr>
                      <m:t>Ω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for all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3048000"/>
                <a:ext cx="7810500" cy="791692"/>
              </a:xfrm>
              <a:prstGeom prst="rect">
                <a:avLst/>
              </a:prstGeom>
              <a:blipFill>
                <a:blip r:embed="rId4"/>
                <a:stretch>
                  <a:fillRect t="-5385" r="-78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2900" y="2590800"/>
                <a:ext cx="2286000" cy="442674"/>
              </a:xfrm>
              <a:prstGeom prst="round2DiagRect">
                <a:avLst/>
              </a:prstGeom>
              <a:solidFill>
                <a:srgbClr val="00B050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l-GR" sz="2000" dirty="0" smtClean="0">
                          <a:solidFill>
                            <a:schemeClr val="bg1"/>
                          </a:solidFill>
                        </a:rPr>
                        <m:t>Ω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590800"/>
                <a:ext cx="2286000" cy="442674"/>
              </a:xfrm>
              <a:prstGeom prst="round2DiagRect">
                <a:avLst/>
              </a:prstGeom>
              <a:blipFill>
                <a:blip r:embed="rId5"/>
                <a:stretch>
                  <a:fillRect b="-821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6750" y="4495800"/>
                <a:ext cx="7810500" cy="79169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= {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  for all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i="1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4495800"/>
                <a:ext cx="7810500" cy="791692"/>
              </a:xfrm>
              <a:prstGeom prst="rect">
                <a:avLst/>
              </a:prstGeom>
              <a:blipFill>
                <a:blip r:embed="rId6"/>
                <a:stretch>
                  <a:fillRect t="-5426" r="-234" b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2900" y="4038600"/>
                <a:ext cx="2286000" cy="442674"/>
              </a:xfrm>
              <a:prstGeom prst="round2DiagRect">
                <a:avLst/>
              </a:prstGeom>
              <a:solidFill>
                <a:schemeClr val="accent2">
                  <a:lumMod val="50000"/>
                </a:schemeClr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038600"/>
                <a:ext cx="2286000" cy="442674"/>
              </a:xfrm>
              <a:prstGeom prst="round2DiagRect">
                <a:avLst/>
              </a:prstGeom>
              <a:blipFill>
                <a:blip r:embed="rId7"/>
                <a:stretch>
                  <a:fillRect b="-972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2971800" y="1994849"/>
            <a:ext cx="2209800" cy="36576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90800" y="3442648"/>
            <a:ext cx="2209800" cy="365760"/>
          </a:xfrm>
          <a:prstGeom prst="roundRect">
            <a:avLst/>
          </a:prstGeom>
          <a:noFill/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09800" y="4876593"/>
            <a:ext cx="3566160" cy="36576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Notations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4152900" cy="2334226"/>
              </a:xfrm>
            </p:spPr>
            <p:txBody>
              <a:bodyPr/>
              <a:lstStyle/>
              <a:p>
                <a:pPr algn="l"/>
                <a:r>
                  <a:rPr lang="en-US" dirty="0"/>
                  <a:t>Example 1:</a:t>
                </a:r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 and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 algn="l">
                  <a:buNone/>
                </a:pPr>
                <a:endParaRPr lang="en-US" dirty="0"/>
              </a:p>
              <a:p>
                <a:pPr marL="914400" lvl="2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4152900" cy="2334226"/>
              </a:xfrm>
              <a:blipFill>
                <a:blip r:embed="rId2"/>
                <a:stretch>
                  <a:fillRect l="-1906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7835430"/>
                  </p:ext>
                </p:extLst>
              </p:nvPr>
            </p:nvGraphicFramePr>
            <p:xfrm>
              <a:off x="758735" y="3883505"/>
              <a:ext cx="3203665" cy="2517295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baseline="30000" dirty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9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7835430"/>
                  </p:ext>
                </p:extLst>
              </p:nvPr>
            </p:nvGraphicFramePr>
            <p:xfrm>
              <a:off x="758735" y="3883505"/>
              <a:ext cx="3203665" cy="2517295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33" t="-1333" r="-605333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929" t="-1333" r="-102679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2159" t="-1333" r="-1322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2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9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3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Rounded Rectangle 39"/>
          <p:cNvSpPr/>
          <p:nvPr/>
        </p:nvSpPr>
        <p:spPr>
          <a:xfrm>
            <a:off x="772796" y="4340704"/>
            <a:ext cx="3182112" cy="393192"/>
          </a:xfrm>
          <a:prstGeom prst="roundRect">
            <a:avLst/>
          </a:prstGeom>
          <a:noFill/>
          <a:ln w="38100">
            <a:solidFill>
              <a:srgbClr val="9900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59742" y="4398088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23784" y="4398087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9742" y="4797905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08563" y="4846395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26751" y="5214372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3783" y="5236766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22458" y="5642163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0793" y="5636105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59741" y="6069954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90792" y="6031937"/>
            <a:ext cx="546793" cy="2474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4779" y="3135890"/>
                <a:ext cx="2286000" cy="461665"/>
              </a:xfrm>
              <a:prstGeom prst="rect">
                <a:avLst/>
              </a:prstGeom>
              <a:solidFill>
                <a:srgbClr val="0066FF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i="1" dirty="0">
                          <a:solidFill>
                            <a:schemeClr val="bg1"/>
                          </a:solidFill>
                        </a:rPr>
                        <m:t>Ω</m:t>
                      </m:r>
                      <m:r>
                        <a:rPr lang="el-GR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79" y="3135890"/>
                <a:ext cx="2286000" cy="461665"/>
              </a:xfrm>
              <a:prstGeom prst="rect">
                <a:avLst/>
              </a:prstGeom>
              <a:blipFill>
                <a:blip r:embed="rId4"/>
                <a:stretch>
                  <a:fillRect l="-1592" r="-1857" b="-15385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2435135" y="1488038"/>
            <a:ext cx="1222465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30631" y="1486922"/>
            <a:ext cx="1164373" cy="38100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1641" y="3139596"/>
                <a:ext cx="1862528" cy="461665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1" y="3139596"/>
                <a:ext cx="1862528" cy="461665"/>
              </a:xfrm>
              <a:prstGeom prst="rect">
                <a:avLst/>
              </a:prstGeom>
              <a:blipFill>
                <a:blip r:embed="rId5"/>
                <a:stretch>
                  <a:fillRect l="-2606" b="-15385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4572000" y="1143002"/>
            <a:ext cx="0" cy="5257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4838700" y="990600"/>
                <a:ext cx="4152900" cy="23342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just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just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200150" indent="-285750" algn="just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80000"/>
                  <a:buFont typeface="Wingdings" panose="05000000000000000000" pitchFamily="2" charset="2"/>
                  <a:buChar char="q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just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just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Example 2:</a:t>
                </a:r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 and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 algn="l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914400" lvl="2" indent="0" algn="l">
                  <a:buFont typeface="Wingdings" panose="05000000000000000000" pitchFamily="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00" y="990600"/>
                <a:ext cx="4152900" cy="2334226"/>
              </a:xfrm>
              <a:prstGeom prst="rect">
                <a:avLst/>
              </a:prstGeom>
              <a:blipFill>
                <a:blip r:embed="rId6"/>
                <a:stretch>
                  <a:fillRect l="-2056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24005" y="3133866"/>
                <a:ext cx="2286000" cy="46166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a:rPr lang="el-G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005" y="3133866"/>
                <a:ext cx="2286000" cy="461665"/>
              </a:xfrm>
              <a:prstGeom prst="rect">
                <a:avLst/>
              </a:prstGeom>
              <a:blipFill>
                <a:blip r:embed="rId7"/>
                <a:stretch>
                  <a:fillRect l="-1867" r="-2133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17478" y="3134307"/>
                <a:ext cx="1885305" cy="461665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478" y="3134307"/>
                <a:ext cx="1885305" cy="461665"/>
              </a:xfrm>
              <a:prstGeom prst="rect">
                <a:avLst/>
              </a:prstGeom>
              <a:blipFill>
                <a:blip r:embed="rId8"/>
                <a:stretch>
                  <a:fillRect l="-2572" b="-15385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5353695" y="1867922"/>
            <a:ext cx="1047105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953895" y="1867922"/>
            <a:ext cx="10471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304800" y="2157713"/>
            <a:ext cx="1799369" cy="705448"/>
          </a:xfrm>
          <a:prstGeom prst="wedgeRoundRectCallout">
            <a:avLst>
              <a:gd name="adj1" fmla="val -6768"/>
              <a:gd name="adj2" fmla="val -88123"/>
              <a:gd name="adj3" fmla="val 16667"/>
            </a:avLst>
          </a:prstGeom>
          <a:noFill/>
          <a:ln w="95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C00000"/>
                </a:solidFill>
              </a:rPr>
              <a:t>Algo</a:t>
            </a:r>
            <a:r>
              <a:rPr lang="en-US" sz="2000" dirty="0">
                <a:solidFill>
                  <a:srgbClr val="C00000"/>
                </a:solidFill>
              </a:rPr>
              <a:t>. 1 running time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575210" y="2168526"/>
            <a:ext cx="1799369" cy="705448"/>
          </a:xfrm>
          <a:prstGeom prst="wedgeRoundRectCallout">
            <a:avLst>
              <a:gd name="adj1" fmla="val -6768"/>
              <a:gd name="adj2" fmla="val -88123"/>
              <a:gd name="adj3" fmla="val 16667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Algo</a:t>
            </a:r>
            <a:r>
              <a:rPr lang="en-US" sz="2000" dirty="0">
                <a:solidFill>
                  <a:schemeClr val="tx1"/>
                </a:solidFill>
              </a:rPr>
              <a:t>. 2 running time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4845620" y="2179339"/>
            <a:ext cx="1799369" cy="705448"/>
          </a:xfrm>
          <a:prstGeom prst="wedgeRoundRectCallout">
            <a:avLst>
              <a:gd name="adj1" fmla="val -6768"/>
              <a:gd name="adj2" fmla="val -88123"/>
              <a:gd name="adj3" fmla="val 16667"/>
            </a:avLst>
          </a:prstGeom>
          <a:noFill/>
          <a:ln w="95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C00000"/>
                </a:solidFill>
              </a:rPr>
              <a:t>Algo</a:t>
            </a:r>
            <a:r>
              <a:rPr lang="en-US" sz="2000" dirty="0">
                <a:solidFill>
                  <a:srgbClr val="C00000"/>
                </a:solidFill>
              </a:rPr>
              <a:t>. 1 running time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7116031" y="2190152"/>
            <a:ext cx="1799369" cy="705448"/>
          </a:xfrm>
          <a:prstGeom prst="wedgeRoundRectCallout">
            <a:avLst>
              <a:gd name="adj1" fmla="val -6768"/>
              <a:gd name="adj2" fmla="val -88123"/>
              <a:gd name="adj3" fmla="val 16667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Algo</a:t>
            </a:r>
            <a:r>
              <a:rPr lang="en-US" sz="2000" dirty="0">
                <a:solidFill>
                  <a:schemeClr val="tx1"/>
                </a:solidFill>
              </a:rPr>
              <a:t>. 2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410156"/>
                  </p:ext>
                </p:extLst>
              </p:nvPr>
            </p:nvGraphicFramePr>
            <p:xfrm>
              <a:off x="5352062" y="3868720"/>
              <a:ext cx="3203665" cy="2517295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baseline="30000" dirty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9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410156"/>
                  </p:ext>
                </p:extLst>
              </p:nvPr>
            </p:nvGraphicFramePr>
            <p:xfrm>
              <a:off x="5352062" y="3868720"/>
              <a:ext cx="3203665" cy="2517295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1333" t="-1333" r="-605333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33929" t="-1333" r="-102679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l="-131579" t="-1333" r="-877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2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3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9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16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20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25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4191000" y="4761451"/>
            <a:ext cx="0" cy="16641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5360495" y="3868278"/>
            <a:ext cx="3175956" cy="448056"/>
          </a:xfrm>
          <a:prstGeom prst="roundRect">
            <a:avLst/>
          </a:prstGeom>
          <a:noFill/>
          <a:ln w="3810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821" y="188230"/>
            <a:ext cx="519637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18" grpId="0" animBg="1"/>
      <p:bldP spid="29" grpId="0" animBg="1"/>
      <p:bldP spid="30" grpId="0" animBg="1"/>
      <p:bldP spid="31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Notations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085030"/>
                  </p:ext>
                </p:extLst>
              </p:nvPr>
            </p:nvGraphicFramePr>
            <p:xfrm>
              <a:off x="743442" y="2606041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baseline="30000" dirty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)=2</m:t>
                                </m:r>
                                <m:r>
                                  <a:rPr lang="en-US" sz="2000" b="0" i="1" baseline="30000" dirty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&gt;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085030"/>
                  </p:ext>
                </p:extLst>
              </p:nvPr>
            </p:nvGraphicFramePr>
            <p:xfrm>
              <a:off x="743442" y="2606041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33" t="-1429" r="-1580000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929" t="-1429" r="-429018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2159" t="-1429" r="-323348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97260" r="-143046" b="-613699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194595" r="-143046" b="-5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294595" r="-143046" b="-4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394595" r="-143046" b="-3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501370" r="-143046" b="-20958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593243" r="-143046" b="-10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4503" t="-693243" r="-143046" b="-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91742" y="4500128"/>
                <a:ext cx="2119252" cy="144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dirty="0"/>
                  <a:t>Here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742" y="4500128"/>
                <a:ext cx="2119252" cy="1443472"/>
              </a:xfrm>
              <a:prstGeom prst="rect">
                <a:avLst/>
              </a:prstGeom>
              <a:blipFill>
                <a:blip r:embed="rId4"/>
                <a:stretch>
                  <a:fillRect l="-4035" t="-1266" r="-6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5943600" y="4354794"/>
            <a:ext cx="0" cy="17409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56834" y="30402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7266" y="34974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7266" y="39546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8562" y="43547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130" y="48119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7698" y="52691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7698" y="57263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5377" y="30402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35165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26553" y="39546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3853" y="435479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2676" y="47928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11499" y="525008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5812" y="5707284"/>
            <a:ext cx="57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3059394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4800" y="352826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14800" y="398546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14800" y="444266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14800" y="4867250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64067" y="531278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14800" y="5726394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8200" y="33641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8200" y="38213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8200" y="42785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38200" y="47357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38200" y="51929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8200" y="56501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38200" y="6107394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291452" y="990600"/>
            <a:ext cx="1366148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4229100" y="997053"/>
            <a:ext cx="1529452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62400" y="3026782"/>
            <a:ext cx="1828800" cy="1368034"/>
          </a:xfrm>
          <a:prstGeom prst="round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86279" y="990600"/>
                <a:ext cx="2419842" cy="563346"/>
              </a:xfrm>
              <a:prstGeom prst="round2Diag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i="1" dirty="0" smtClean="0">
                          <a:solidFill>
                            <a:srgbClr val="C00000"/>
                          </a:solidFill>
                        </a:rPr>
                        <m:t>O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279" y="990600"/>
                <a:ext cx="2419842" cy="563346"/>
              </a:xfrm>
              <a:prstGeom prst="round2Diag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ular Callout 40"/>
          <p:cNvSpPr/>
          <p:nvPr/>
        </p:nvSpPr>
        <p:spPr>
          <a:xfrm>
            <a:off x="1981200" y="1676400"/>
            <a:ext cx="1799369" cy="705448"/>
          </a:xfrm>
          <a:prstGeom prst="wedgeRoundRectCallout">
            <a:avLst>
              <a:gd name="adj1" fmla="val -18145"/>
              <a:gd name="adj2" fmla="val -82319"/>
              <a:gd name="adj3" fmla="val 16667"/>
            </a:avLst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66FF"/>
                </a:solidFill>
              </a:rPr>
              <a:t>Algo</a:t>
            </a:r>
            <a:r>
              <a:rPr lang="en-US" sz="2000" dirty="0">
                <a:solidFill>
                  <a:srgbClr val="0066FF"/>
                </a:solidFill>
              </a:rPr>
              <a:t>. 1 running time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4251610" y="1687213"/>
            <a:ext cx="1799369" cy="705448"/>
          </a:xfrm>
          <a:prstGeom prst="wedgeRoundRectCallout">
            <a:avLst>
              <a:gd name="adj1" fmla="val -20420"/>
              <a:gd name="adj2" fmla="val -84253"/>
              <a:gd name="adj3" fmla="val 16667"/>
            </a:avLst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C00000"/>
                </a:solidFill>
              </a:rPr>
              <a:t>Algo</a:t>
            </a:r>
            <a:r>
              <a:rPr lang="en-US" sz="2000" dirty="0">
                <a:solidFill>
                  <a:srgbClr val="C00000"/>
                </a:solidFill>
              </a:rPr>
              <a:t>. 2 running time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3442" y="4394817"/>
            <a:ext cx="5047758" cy="417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6" grpId="0" animBg="1"/>
      <p:bldP spid="47" grpId="0" animBg="1"/>
      <p:bldP spid="40" grpId="0" animBg="1"/>
      <p:bldP spid="41" grpId="0" animBg="1"/>
      <p:bldP spid="43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Asymptotic Notations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Example:</a:t>
                </a:r>
              </a:p>
              <a:p>
                <a:pPr marL="914400" lvl="2" indent="0" algn="l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latin typeface="Cambria Math" panose="02040503050406030204" pitchFamily="18" charset="0"/>
                      </a:rPr>
                      <m:t>)=30</m:t>
                    </m:r>
                    <m:r>
                      <m:rPr>
                        <m:sty m:val="p"/>
                      </m:rPr>
                      <a:rPr lang="en-US" sz="2000" i="0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latin typeface="Cambria Math" panose="02040503050406030204" pitchFamily="18" charset="0"/>
                      </a:rPr>
                      <m:t>+8 </m:t>
                    </m:r>
                  </m:oMath>
                </a14:m>
                <a:r>
                  <a:rPr lang="en-US" dirty="0"/>
                  <a:t>is in the order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2" indent="0" algn="l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2000" dirty="0"/>
                  <a:t>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111783" y="1916298"/>
            <a:ext cx="1628504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3000" y="1488923"/>
            <a:ext cx="1689172" cy="38100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1869923"/>
            <a:ext cx="5334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29100" y="2320830"/>
            <a:ext cx="68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1240235" y="3048000"/>
            <a:ext cx="0" cy="304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240235" y="609600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1240235" y="3404388"/>
            <a:ext cx="2586891" cy="2234412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240236" y="3200400"/>
            <a:ext cx="1371598" cy="2729238"/>
          </a:xfrm>
          <a:custGeom>
            <a:avLst/>
            <a:gdLst>
              <a:gd name="T0" fmla="*/ 0 w 1104"/>
              <a:gd name="T1" fmla="*/ 3048000 h 1920"/>
              <a:gd name="T2" fmla="*/ 1066800 w 1104"/>
              <a:gd name="T3" fmla="*/ 2286000 h 1920"/>
              <a:gd name="T4" fmla="*/ 1752600 w 1104"/>
              <a:gd name="T5" fmla="*/ 0 h 19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920">
                <a:moveTo>
                  <a:pt x="0" y="1920"/>
                </a:moveTo>
                <a:cubicBezTo>
                  <a:pt x="244" y="1840"/>
                  <a:pt x="488" y="1760"/>
                  <a:pt x="672" y="1440"/>
                </a:cubicBezTo>
                <a:cubicBezTo>
                  <a:pt x="856" y="1120"/>
                  <a:pt x="980" y="560"/>
                  <a:pt x="1104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445742" y="3661534"/>
            <a:ext cx="13548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f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)=30</a:t>
            </a:r>
            <a:r>
              <a:rPr lang="en-US" altLang="ko-KR" sz="2000" i="1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+8</a:t>
            </a:r>
            <a:endParaRPr lang="en-US" altLang="ko-KR" sz="2000" i="1" dirty="0">
              <a:solidFill>
                <a:srgbClr val="0066FF"/>
              </a:solidFill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98326" y="6076890"/>
            <a:ext cx="17604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Increasing </a:t>
            </a:r>
            <a:r>
              <a:rPr lang="en-US" altLang="ko-KR" sz="2000" i="1" dirty="0">
                <a:latin typeface="Times New Roman" panose="02020603050405020304" pitchFamily="18" charset="0"/>
                <a:ea typeface="굴림" panose="020B0600000101010101" pitchFamily="34" charset="-127"/>
              </a:rPr>
              <a:t>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292991" y="3304859"/>
            <a:ext cx="12843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g</a:t>
            </a:r>
            <a:r>
              <a:rPr lang="en-US" altLang="ko-KR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+1</a:t>
            </a:r>
            <a:endParaRPr lang="en-US" altLang="ko-KR" sz="2000" i="1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 rot="16200000">
            <a:off x="-128486" y="4430683"/>
            <a:ext cx="2280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Value of function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/>
              <p:cNvSpPr/>
              <p:nvPr/>
            </p:nvSpPr>
            <p:spPr>
              <a:xfrm>
                <a:off x="2438722" y="5480986"/>
                <a:ext cx="1684449" cy="314837"/>
              </a:xfrm>
              <a:prstGeom prst="wedgeRoundRectCallout">
                <a:avLst>
                  <a:gd name="adj1" fmla="val -57354"/>
                  <a:gd name="adj2" fmla="val 133989"/>
                  <a:gd name="adj3" fmla="val 16667"/>
                </a:avLst>
              </a:prstGeom>
              <a:solidFill>
                <a:schemeClr val="bg2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Base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ounded 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722" y="5480986"/>
                <a:ext cx="1684449" cy="314837"/>
              </a:xfrm>
              <a:prstGeom prst="wedgeRoundRectCallout">
                <a:avLst>
                  <a:gd name="adj1" fmla="val -57354"/>
                  <a:gd name="adj2" fmla="val 133989"/>
                  <a:gd name="adj3" fmla="val 16667"/>
                </a:avLst>
              </a:prstGeom>
              <a:blipFill>
                <a:blip r:embed="rId3"/>
                <a:stretch>
                  <a:fillRect t="-11224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2294155" y="4765183"/>
            <a:ext cx="12879" cy="1311707"/>
          </a:xfrm>
          <a:prstGeom prst="line">
            <a:avLst/>
          </a:prstGeom>
          <a:ln w="28575">
            <a:solidFill>
              <a:srgbClr val="009E4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75551" y="1607110"/>
                <a:ext cx="2951590" cy="578882"/>
              </a:xfrm>
              <a:prstGeom prst="round2Diag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51" y="1607110"/>
                <a:ext cx="2951590" cy="578882"/>
              </a:xfrm>
              <a:prstGeom prst="round2Diag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/>
          <p:cNvSpPr/>
          <p:nvPr/>
        </p:nvSpPr>
        <p:spPr>
          <a:xfrm>
            <a:off x="5786082" y="1285794"/>
            <a:ext cx="304800" cy="10747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271277" y="3795687"/>
                <a:ext cx="25908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C00000"/>
                    </a:solidFill>
                  </a:rPr>
                  <a:t>In general,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function is faster-growing than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function.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77" y="3795687"/>
                <a:ext cx="2590800" cy="1938992"/>
              </a:xfrm>
              <a:prstGeom prst="rect">
                <a:avLst/>
              </a:prstGeom>
              <a:blipFill>
                <a:blip r:embed="rId5"/>
                <a:stretch>
                  <a:fillRect l="-3765" t="-2516" r="-3529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8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6" grpId="0" animBg="1"/>
      <p:bldP spid="21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Orders of Magnitude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8556367"/>
                  </p:ext>
                </p:extLst>
              </p:nvPr>
            </p:nvGraphicFramePr>
            <p:xfrm>
              <a:off x="381002" y="1821180"/>
              <a:ext cx="8229598" cy="3063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989">
                      <a:extLst>
                        <a:ext uri="{9D8B030D-6E8A-4147-A177-3AD203B41FA5}">
                          <a16:colId xmlns:a16="http://schemas.microsoft.com/office/drawing/2014/main" val="1804823095"/>
                        </a:ext>
                      </a:extLst>
                    </a:gridCol>
                    <a:gridCol w="867249">
                      <a:extLst>
                        <a:ext uri="{9D8B030D-6E8A-4147-A177-3AD203B41FA5}">
                          <a16:colId xmlns:a16="http://schemas.microsoft.com/office/drawing/2014/main" val="146111838"/>
                        </a:ext>
                      </a:extLst>
                    </a:gridCol>
                    <a:gridCol w="1085134">
                      <a:extLst>
                        <a:ext uri="{9D8B030D-6E8A-4147-A177-3AD203B41FA5}">
                          <a16:colId xmlns:a16="http://schemas.microsoft.com/office/drawing/2014/main" val="3060244292"/>
                        </a:ext>
                      </a:extLst>
                    </a:gridCol>
                    <a:gridCol w="1220518">
                      <a:extLst>
                        <a:ext uri="{9D8B030D-6E8A-4147-A177-3AD203B41FA5}">
                          <a16:colId xmlns:a16="http://schemas.microsoft.com/office/drawing/2014/main" val="593426351"/>
                        </a:ext>
                      </a:extLst>
                    </a:gridCol>
                    <a:gridCol w="1507700">
                      <a:extLst>
                        <a:ext uri="{9D8B030D-6E8A-4147-A177-3AD203B41FA5}">
                          <a16:colId xmlns:a16="http://schemas.microsoft.com/office/drawing/2014/main" val="3123481914"/>
                        </a:ext>
                      </a:extLst>
                    </a:gridCol>
                    <a:gridCol w="1487242">
                      <a:extLst>
                        <a:ext uri="{9D8B030D-6E8A-4147-A177-3AD203B41FA5}">
                          <a16:colId xmlns:a16="http://schemas.microsoft.com/office/drawing/2014/main" val="3685998376"/>
                        </a:ext>
                      </a:extLst>
                    </a:gridCol>
                    <a:gridCol w="1312766">
                      <a:extLst>
                        <a:ext uri="{9D8B030D-6E8A-4147-A177-3AD203B41FA5}">
                          <a16:colId xmlns:a16="http://schemas.microsoft.com/office/drawing/2014/main" val="633097854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fName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47029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3259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2.09 x 10</a:t>
                          </a:r>
                          <a:r>
                            <a:rPr lang="en-US" sz="2000" b="0" i="0" baseline="30000" dirty="0"/>
                            <a:t>13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796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baseline="0" dirty="0"/>
                            <a:t>1.26 x 10</a:t>
                          </a:r>
                          <a:r>
                            <a:rPr lang="en-US" sz="2000" b="0" i="0" baseline="30000" dirty="0"/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2485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2048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b="0" i="0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3292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10240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b="0" i="0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81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/>
                            <a:t>49152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000" b="0" i="0" u="none" strike="noStrike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b="0" i="0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1240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8556367"/>
                  </p:ext>
                </p:extLst>
              </p:nvPr>
            </p:nvGraphicFramePr>
            <p:xfrm>
              <a:off x="381002" y="1821180"/>
              <a:ext cx="8229598" cy="3063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989">
                      <a:extLst>
                        <a:ext uri="{9D8B030D-6E8A-4147-A177-3AD203B41FA5}">
                          <a16:colId xmlns:a16="http://schemas.microsoft.com/office/drawing/2014/main" val="1804823095"/>
                        </a:ext>
                      </a:extLst>
                    </a:gridCol>
                    <a:gridCol w="867249">
                      <a:extLst>
                        <a:ext uri="{9D8B030D-6E8A-4147-A177-3AD203B41FA5}">
                          <a16:colId xmlns:a16="http://schemas.microsoft.com/office/drawing/2014/main" val="146111838"/>
                        </a:ext>
                      </a:extLst>
                    </a:gridCol>
                    <a:gridCol w="1085134">
                      <a:extLst>
                        <a:ext uri="{9D8B030D-6E8A-4147-A177-3AD203B41FA5}">
                          <a16:colId xmlns:a16="http://schemas.microsoft.com/office/drawing/2014/main" val="3060244292"/>
                        </a:ext>
                      </a:extLst>
                    </a:gridCol>
                    <a:gridCol w="1220518">
                      <a:extLst>
                        <a:ext uri="{9D8B030D-6E8A-4147-A177-3AD203B41FA5}">
                          <a16:colId xmlns:a16="http://schemas.microsoft.com/office/drawing/2014/main" val="593426351"/>
                        </a:ext>
                      </a:extLst>
                    </a:gridCol>
                    <a:gridCol w="1507700">
                      <a:extLst>
                        <a:ext uri="{9D8B030D-6E8A-4147-A177-3AD203B41FA5}">
                          <a16:colId xmlns:a16="http://schemas.microsoft.com/office/drawing/2014/main" val="3123481914"/>
                        </a:ext>
                      </a:extLst>
                    </a:gridCol>
                    <a:gridCol w="1487242">
                      <a:extLst>
                        <a:ext uri="{9D8B030D-6E8A-4147-A177-3AD203B41FA5}">
                          <a16:colId xmlns:a16="http://schemas.microsoft.com/office/drawing/2014/main" val="3685998376"/>
                        </a:ext>
                      </a:extLst>
                    </a:gridCol>
                    <a:gridCol w="1312766">
                      <a:extLst>
                        <a:ext uri="{9D8B030D-6E8A-4147-A177-3AD203B41FA5}">
                          <a16:colId xmlns:a16="http://schemas.microsoft.com/office/drawing/2014/main" val="633097854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13" t="-885" r="-1000000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7324" t="-885" r="-766197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438" t="-885" r="-511236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0896" t="-885" r="-352736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1134" t="-885" r="-187045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5574" t="-885" r="-89344" b="-361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926" t="-885" r="-926" b="-361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7029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8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32594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256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4096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65536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2.09 x 10</a:t>
                          </a:r>
                          <a:r>
                            <a:rPr lang="en-US" sz="2000" b="0" i="0" baseline="30000" dirty="0" smtClean="0"/>
                            <a:t>13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79616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384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4096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baseline="0" dirty="0" smtClean="0"/>
                            <a:t>1.26 x 10</a:t>
                          </a:r>
                          <a:r>
                            <a:rPr lang="en-US" sz="2000" b="0" i="0" baseline="30000" dirty="0" smtClean="0"/>
                            <a:t>29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24851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256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8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2048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65536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926" t="-468182" r="-926" b="-2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32923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1024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10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10240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926" t="-576923" r="-926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81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4096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12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 smtClean="0"/>
                            <a:t>49152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0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0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000" b="0" i="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5926" t="-676923" r="-926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2400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ounded Rectangle 4"/>
          <p:cNvSpPr/>
          <p:nvPr/>
        </p:nvSpPr>
        <p:spPr>
          <a:xfrm>
            <a:off x="381002" y="3303896"/>
            <a:ext cx="8229598" cy="3810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063240"/>
            <a:ext cx="6949440" cy="7315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Analysis</a:t>
            </a:r>
            <a:r>
              <a:rPr lang="en-US" sz="4800" dirty="0">
                <a:solidFill>
                  <a:srgbClr val="C00000"/>
                </a:solidFill>
              </a:rPr>
              <a:t> </a:t>
            </a:r>
            <a:r>
              <a:rPr lang="en-US" sz="4400" dirty="0">
                <a:solidFill>
                  <a:srgbClr val="C00000"/>
                </a:solidFill>
              </a:rPr>
              <a:t>of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5400000">
            <a:off x="-3023208" y="3017520"/>
            <a:ext cx="6858000" cy="8229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3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Function (HW)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99" y="990600"/>
            <a:ext cx="8762999" cy="6096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Arrange the given notations in the increasing order of their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539892"/>
                  </p:ext>
                </p:extLst>
              </p:nvPr>
            </p:nvGraphicFramePr>
            <p:xfrm>
              <a:off x="186727" y="2286000"/>
              <a:ext cx="875607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577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026388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421412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306096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461511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  <a:gridCol w="899393">
                      <a:extLst>
                        <a:ext uri="{9D8B030D-6E8A-4147-A177-3AD203B41FA5}">
                          <a16:colId xmlns:a16="http://schemas.microsoft.com/office/drawing/2014/main" val="25847892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6540076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390434344"/>
                        </a:ext>
                      </a:extLst>
                    </a:gridCol>
                    <a:gridCol w="495299">
                      <a:extLst>
                        <a:ext uri="{9D8B030D-6E8A-4147-A177-3AD203B41FA5}">
                          <a16:colId xmlns:a16="http://schemas.microsoft.com/office/drawing/2014/main" val="33307909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8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800" b="0" i="1" baseline="300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8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8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𝑙𝑜𝑔𝑙𝑜𝑔𝑛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8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539892"/>
                  </p:ext>
                </p:extLst>
              </p:nvPr>
            </p:nvGraphicFramePr>
            <p:xfrm>
              <a:off x="186727" y="2286000"/>
              <a:ext cx="875607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577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026388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421412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306096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461511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  <a:gridCol w="899393">
                      <a:extLst>
                        <a:ext uri="{9D8B030D-6E8A-4147-A177-3AD203B41FA5}">
                          <a16:colId xmlns:a16="http://schemas.microsoft.com/office/drawing/2014/main" val="25847892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26540076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390434344"/>
                        </a:ext>
                      </a:extLst>
                    </a:gridCol>
                    <a:gridCol w="495299">
                      <a:extLst>
                        <a:ext uri="{9D8B030D-6E8A-4147-A177-3AD203B41FA5}">
                          <a16:colId xmlns:a16="http://schemas.microsoft.com/office/drawing/2014/main" val="33307909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75" t="-3279" r="-144838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13" t="-3279" r="-883212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2500" t="-3279" r="-127500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4821" t="-3279" r="-90178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030" t="-3279" r="-497633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69565" t="-3279" r="-111884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2617" t="-3279" r="-260748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61842" t="-3279" r="-63421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47973" t="-3279" r="-22567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07000" t="-3279" r="-23400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4667" t="-3279" r="-5600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75309" t="-3279" r="-3704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/>
          <p:cNvSpPr txBox="1"/>
          <p:nvPr/>
        </p:nvSpPr>
        <p:spPr>
          <a:xfrm>
            <a:off x="186727" y="1824335"/>
            <a:ext cx="365413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1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/>
            </p:nvGraphicFramePr>
            <p:xfrm>
              <a:off x="186726" y="4403530"/>
              <a:ext cx="8756076" cy="377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1857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1887017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405065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1188271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328068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1562899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1562899">
                      <a:extLst>
                        <a:ext uri="{9D8B030D-6E8A-4147-A177-3AD203B41FA5}">
                          <a16:colId xmlns:a16="http://schemas.microsoft.com/office/drawing/2014/main" val="3759191163"/>
                        </a:ext>
                      </a:extLst>
                    </a:gridCol>
                  </a:tblGrid>
                  <a:tr h="30920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p>
                                  <m:sSupPr>
                                    <m:ctrlPr>
                                      <a:rPr lang="en-US" sz="1800" b="1" i="1" baseline="300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/>
                                  <m:sup/>
                                </m:sSup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1800" b="1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1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1800" b="1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8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1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𝒏𝒍𝒐𝒈𝒏</m:t>
                                </m:r>
                                <m:r>
                                  <a:rPr lang="en-US" sz="1800" b="1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b="1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6905742"/>
                  </p:ext>
                </p:extLst>
              </p:nvPr>
            </p:nvGraphicFramePr>
            <p:xfrm>
              <a:off x="186726" y="4403530"/>
              <a:ext cx="8756076" cy="377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1857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1887017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405065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1188271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328068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1562899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1562899">
                      <a:extLst>
                        <a:ext uri="{9D8B030D-6E8A-4147-A177-3AD203B41FA5}">
                          <a16:colId xmlns:a16="http://schemas.microsoft.com/office/drawing/2014/main" val="3759191163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741" t="-107937" r="-966667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43871" t="-107937" r="-320968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675758" t="-107937" r="-1407576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262564" t="-107937" r="-376410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324312" t="-107937" r="-236697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359922" t="-107937" r="-100778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461719" t="-107937" r="-1172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/>
          <p:cNvSpPr txBox="1"/>
          <p:nvPr/>
        </p:nvSpPr>
        <p:spPr>
          <a:xfrm>
            <a:off x="186726" y="3941865"/>
            <a:ext cx="365413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62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2736071"/>
                  </p:ext>
                </p:extLst>
              </p:nvPr>
            </p:nvGraphicFramePr>
            <p:xfrm>
              <a:off x="800100" y="2209797"/>
              <a:ext cx="7581900" cy="4114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62500">
                      <a:extLst>
                        <a:ext uri="{9D8B030D-6E8A-4147-A177-3AD203B41FA5}">
                          <a16:colId xmlns:a16="http://schemas.microsoft.com/office/drawing/2014/main" val="1427036719"/>
                        </a:ext>
                      </a:extLst>
                    </a:gridCol>
                    <a:gridCol w="2819400">
                      <a:extLst>
                        <a:ext uri="{9D8B030D-6E8A-4147-A177-3AD203B41FA5}">
                          <a16:colId xmlns:a16="http://schemas.microsoft.com/office/drawing/2014/main" val="3369652637"/>
                        </a:ext>
                      </a:extLst>
                    </a:gridCol>
                  </a:tblGrid>
                  <a:tr h="5878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sSup>
                                  <m:sSupPr>
                                    <m:ctrlPr>
                                      <a:rPr lang="pt-BR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)=Ω(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9462058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𝑂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6151995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)=Ω(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0492246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)=Ω(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3488091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)=10;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⁡10</m:t>
                                </m:r>
                              </m:oMath>
                            </m:oMathPara>
                          </a14:m>
                          <a:endParaRPr lang="pt-BR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3091447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)=10</m:t>
                                </m:r>
                                <m:sSup>
                                  <m:sSupPr>
                                    <m:ctrlPr>
                                      <a:rPr lang="pt-BR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)=Ω(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8514196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)=3</m:t>
                                </m:r>
                                <m:r>
                                  <a:rPr lang="pt-BR" sz="2400" i="1" baseline="300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400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𝑂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𝑔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en-US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altLang="en-US" sz="2400" dirty="0">
                            <a:solidFill>
                              <a:srgbClr val="C00000"/>
                            </a:solidFill>
                            <a:latin typeface="Comic Sans MS" panose="030F0702030302020204" pitchFamily="66" charset="0"/>
                            <a:sym typeface="Symbol" panose="05050102010706020507" pitchFamily="18" charset="2"/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617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2736071"/>
                  </p:ext>
                </p:extLst>
              </p:nvPr>
            </p:nvGraphicFramePr>
            <p:xfrm>
              <a:off x="800100" y="2209797"/>
              <a:ext cx="7581900" cy="4114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62500">
                      <a:extLst>
                        <a:ext uri="{9D8B030D-6E8A-4147-A177-3AD203B41FA5}">
                          <a16:colId xmlns:a16="http://schemas.microsoft.com/office/drawing/2014/main" val="1427036719"/>
                        </a:ext>
                      </a:extLst>
                    </a:gridCol>
                    <a:gridCol w="2819400">
                      <a:extLst>
                        <a:ext uri="{9D8B030D-6E8A-4147-A177-3AD203B41FA5}">
                          <a16:colId xmlns:a16="http://schemas.microsoft.com/office/drawing/2014/main" val="3369652637"/>
                        </a:ext>
                      </a:extLst>
                    </a:gridCol>
                  </a:tblGrid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1031" r="-59667" b="-6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1031" r="-648" b="-60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462058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102083" r="-59667" b="-5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102083" r="-648" b="-507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151995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200000" r="-59667" b="-4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200000" r="-648" b="-4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0492246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303125" r="-59667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303125" r="-648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3488091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398969" r="-59667" b="-2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398969" r="-648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091447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504167" r="-59667" b="-1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504167" r="-648" b="-105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514196"/>
                      </a:ext>
                    </a:extLst>
                  </a:tr>
                  <a:tr h="587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8" t="-597938" r="-59667" b="-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8898" t="-597938" r="-648" b="-4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6178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829300" y="2285997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29300" y="2819399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29300" y="3429001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77067" y="4038597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48197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29300" y="5257793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29300" y="5795739"/>
            <a:ext cx="2209800" cy="457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0100" y="982638"/>
                <a:ext cx="7581899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200" dirty="0"/>
                  <a:t>For each of the following pairs of functions, either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Ω(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/>
                  <a:t>, or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m:rPr>
                        <m:sty m:val="p"/>
                      </m:rPr>
                      <a:rPr lang="el-G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/>
                  <a:t>. Determine which relationship is correct.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982638"/>
                <a:ext cx="7581899" cy="1107996"/>
              </a:xfrm>
              <a:prstGeom prst="rect">
                <a:avLst/>
              </a:prstGeom>
              <a:blipFill>
                <a:blip r:embed="rId3"/>
                <a:stretch>
                  <a:fillRect l="-1045" t="-3846" r="-1045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 Diagonal Corner Rectangle 2"/>
              <p:cNvSpPr/>
              <p:nvPr/>
            </p:nvSpPr>
            <p:spPr>
              <a:xfrm>
                <a:off x="5410201" y="0"/>
                <a:ext cx="3733799" cy="1036637"/>
              </a:xfrm>
              <a:prstGeom prst="round2Diag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rgbClr val="660066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BR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660066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" name="Round Diagonal Corner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0"/>
                <a:ext cx="3733799" cy="1036637"/>
              </a:xfrm>
              <a:prstGeom prst="round2DiagRect">
                <a:avLst/>
              </a:prstGeom>
              <a:blipFill>
                <a:blip r:embed="rId4"/>
                <a:stretch>
                  <a:fillRect b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Asymptotic Notations in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latin typeface="+mn-lt"/>
                  </a:rPr>
                  <a:t>Maximum Rule</a:t>
                </a:r>
                <a:r>
                  <a:rPr lang="en-US" dirty="0">
                    <a:latin typeface="+mn-lt"/>
                  </a:rPr>
                  <a:t>: Let,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the max rule says that: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err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 dirty="0" err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pt-BR" dirty="0">
                  <a:solidFill>
                    <a:srgbClr val="0066FF"/>
                  </a:solidFill>
                  <a:latin typeface="Cambria Math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+ 50 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pt-B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+ 2</m:t>
                    </m:r>
                    <m:sSup>
                      <m:sSupPr>
                        <m:ctrlPr>
                          <a:rPr lang="pt-B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endParaRPr lang="pt-BR" sz="2200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20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 is </a:t>
                </a:r>
                <a14:m>
                  <m:oMath xmlns:m="http://schemas.openxmlformats.org/officeDocument/2006/math">
                    <m:r>
                      <a:rPr lang="pt-BR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dirty="0"/>
              </a:p>
              <a:p>
                <a:r>
                  <a:rPr lang="en-US" dirty="0"/>
                  <a:t>The low order terms in a function are relatively insignificant for large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+ 50≈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Consider the example of buying elephants and goldfish: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= </a:t>
                </a:r>
                <a:r>
                  <a:rPr lang="en-US" dirty="0" err="1"/>
                  <a:t>cost_of_elephants</a:t>
                </a:r>
                <a:r>
                  <a:rPr lang="en-US" dirty="0"/>
                  <a:t> + </a:t>
                </a:r>
                <a:r>
                  <a:rPr lang="en-US" dirty="0" err="1"/>
                  <a:t>cost_of_goldfish</a:t>
                </a:r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cost_of_elephants</a:t>
                </a:r>
                <a:r>
                  <a:rPr lang="en-US" dirty="0"/>
                  <a:t> (approximation)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+100</m:t>
                    </m:r>
                    <m:sSup>
                      <m:sSupPr>
                        <m:ctrlPr>
                          <a:rPr lang="pt-B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+10</m:t>
                    </m:r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i="1" dirty="0"/>
                  <a:t>and</a:t>
                </a:r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i="1" dirty="0"/>
                  <a:t>have the same  rate of growth.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0"/>
              </a:xfrm>
              <a:blipFill>
                <a:blip r:embed="rId2"/>
                <a:stretch>
                  <a:fillRect l="-904" t="-914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391400" y="4724400"/>
            <a:ext cx="1371600" cy="457200"/>
          </a:xfrm>
          <a:prstGeom prst="wedgeRoundRectCallout">
            <a:avLst>
              <a:gd name="adj1" fmla="val -65277"/>
              <a:gd name="adj2" fmla="val -52651"/>
              <a:gd name="adj3" fmla="val 16667"/>
            </a:avLst>
          </a:prstGeom>
          <a:solidFill>
            <a:schemeClr val="bg2"/>
          </a:solidFill>
          <a:ln w="95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Negligible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0" y="1447800"/>
            <a:ext cx="53340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Express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/1000 − 100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− 100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r>
                  <a:rPr lang="en-US" dirty="0"/>
                  <a:t>in terms of </a:t>
                </a:r>
                <a:r>
                  <a:rPr lang="el-GR" dirty="0"/>
                  <a:t>θ</a:t>
                </a:r>
                <a:r>
                  <a:rPr lang="en-US" dirty="0"/>
                  <a:t> notation.</a:t>
                </a:r>
              </a:p>
              <a:p>
                <a:endParaRPr lang="en-US" dirty="0"/>
              </a:p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pt-B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baseline="30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+ 5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endParaRPr lang="pt-BR" dirty="0"/>
              </a:p>
              <a:p>
                <a:endParaRPr lang="en-US" dirty="0"/>
              </a:p>
              <a:p>
                <a:r>
                  <a:rPr lang="en-US" dirty="0"/>
                  <a:t>Express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72000" y="1600200"/>
                <a:ext cx="1219200" cy="533400"/>
              </a:xfrm>
              <a:prstGeom prst="roundRect">
                <a:avLst/>
              </a:prstGeom>
              <a:solidFill>
                <a:schemeClr val="bg2"/>
              </a:solidFill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0200"/>
                <a:ext cx="1219200" cy="533400"/>
              </a:xfrm>
              <a:prstGeom prst="roundRect">
                <a:avLst/>
              </a:prstGeom>
              <a:blipFill>
                <a:blip r:embed="rId3"/>
                <a:stretch>
                  <a:fillRect b="-7865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572000" y="3200400"/>
                <a:ext cx="1219200" cy="533400"/>
              </a:xfrm>
              <a:prstGeom prst="roundRect">
                <a:avLst/>
              </a:prstGeom>
              <a:solidFill>
                <a:schemeClr val="bg2"/>
              </a:solidFill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00400"/>
                <a:ext cx="1219200" cy="533400"/>
              </a:xfrm>
              <a:prstGeom prst="roundRect">
                <a:avLst/>
              </a:prstGeom>
              <a:blipFill>
                <a:blip r:embed="rId4"/>
                <a:stretch>
                  <a:fillRect b="-6667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572000" y="4495800"/>
                <a:ext cx="1600200" cy="533400"/>
              </a:xfrm>
              <a:prstGeom prst="roundRect">
                <a:avLst/>
              </a:prstGeom>
              <a:solidFill>
                <a:schemeClr val="bg2"/>
              </a:solidFill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5800"/>
                <a:ext cx="1600200" cy="533400"/>
              </a:xfrm>
              <a:prstGeom prst="roundRect">
                <a:avLst/>
              </a:prstGeom>
              <a:blipFill>
                <a:blip r:embed="rId5"/>
                <a:stretch>
                  <a:fillRect l="-377" b="-7865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1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Prove (i) 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 2</a:t>
                </a:r>
                <a:r>
                  <a:rPr lang="pt-BR" baseline="30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n+1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= O(2</a:t>
                </a:r>
                <a:r>
                  <a:rPr lang="pt-BR" baseline="30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) ?</a:t>
                </a:r>
                <a:r>
                  <a:rPr lang="pt-BR" dirty="0"/>
                  <a:t> (ii) 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 2</a:t>
                </a:r>
                <a:r>
                  <a:rPr lang="pt-BR" baseline="30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2n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= O(2</a:t>
                </a:r>
                <a:r>
                  <a:rPr lang="pt-BR" baseline="30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pt-B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Check the correctness for the following equality.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20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2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20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l-GR" dirty="0"/>
                  <a:t>θ </a:t>
                </a:r>
                <a:r>
                  <a:rPr lang="en-US" dirty="0"/>
                  <a:t>notation for the following function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 = 3 ∗ 2</m:t>
                      </m:r>
                      <m:r>
                        <a:rPr lang="en-US" sz="2200" i="1" baseline="30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+ 4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+ 5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+ 2</m:t>
                      </m:r>
                    </m:oMath>
                  </m:oMathPara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O</a:t>
                </a:r>
                <a:r>
                  <a:rPr lang="el-GR" dirty="0"/>
                  <a:t> </a:t>
                </a:r>
                <a:r>
                  <a:rPr lang="en-US" dirty="0"/>
                  <a:t>notation for the following function</a:t>
                </a:r>
              </a:p>
              <a:p>
                <a:pPr marL="857250" lvl="1" indent="-457200" algn="ctr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US" sz="2200" i="1" baseline="300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+ 6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857250" lvl="1" indent="-457200" algn="ctr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 + 2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endPara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457200" lvl="1" indent="-457200">
                  <a:buFont typeface="+mj-lt"/>
                  <a:buAutoNum type="arabicPeriod" startAt="5"/>
                </a:pPr>
                <a:r>
                  <a:rPr lang="en-US" sz="2400" dirty="0"/>
                  <a:t>Find </a:t>
                </a:r>
                <a:r>
                  <a:rPr lang="el-GR" sz="2400" dirty="0"/>
                  <a:t>Ω </a:t>
                </a:r>
                <a:r>
                  <a:rPr lang="en-US" sz="2400" dirty="0"/>
                  <a:t>notation for the following function</a:t>
                </a:r>
              </a:p>
              <a:p>
                <a:pPr marL="1200150" lvl="3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 = 4∗ 2</m:t>
                    </m:r>
                    <m:r>
                      <a:rPr lang="en-US" sz="2200" i="1" baseline="30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1200150" lvl="3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 = 5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+ 2 </m:t>
                    </m:r>
                  </m:oMath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lvl="1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3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44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2697480"/>
            <a:ext cx="6126480" cy="146304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Analyzing </a:t>
            </a:r>
            <a:r>
              <a:rPr lang="en-US" sz="4800" dirty="0">
                <a:solidFill>
                  <a:srgbClr val="C00000"/>
                </a:solidFill>
              </a:rPr>
              <a:t>Control Statements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5400000">
            <a:off x="-3023208" y="3017520"/>
            <a:ext cx="6858000" cy="8229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84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n Elements of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/>
              <a:t>Algorithm</a:t>
            </a:r>
          </a:p>
          <a:p>
            <a:pPr marL="40005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//Input: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A[n], array of n integers</a:t>
            </a:r>
          </a:p>
          <a:p>
            <a:pPr marL="40005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//Output: Sum of all numbers in array A</a:t>
            </a:r>
          </a:p>
          <a:p>
            <a:pPr marL="400050" lvl="1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A[],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</a:p>
          <a:p>
            <a:pPr marL="40005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57250" lvl="2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</a:p>
          <a:p>
            <a:pPr marL="857250" lvl="2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2171700" lvl="5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s = s + A[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857250" lvl="2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return s;</a:t>
            </a:r>
          </a:p>
          <a:p>
            <a:pPr marL="40005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50369" y="3479781"/>
            <a:ext cx="1676401" cy="33021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1782" y="4236028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323785" y="3940389"/>
            <a:ext cx="1381127" cy="37908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99310" y="4876800"/>
            <a:ext cx="1676399" cy="32767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43236" y="4457714"/>
            <a:ext cx="2254829" cy="365285"/>
          </a:xfrm>
          <a:prstGeom prst="roundRect">
            <a:avLst/>
          </a:prstGeom>
          <a:noFill/>
          <a:ln w="95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124450" y="3048000"/>
            <a:ext cx="822960" cy="53340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66FF"/>
                </a:solidFill>
              </a:rPr>
              <a:t>n+1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85902" y="3849390"/>
            <a:ext cx="3931920" cy="530263"/>
          </a:xfrm>
          <a:prstGeom prst="roundRect">
            <a:avLst/>
          </a:prstGeom>
          <a:noFill/>
          <a:ln w="95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960918" y="4876800"/>
                <a:ext cx="2954482" cy="1464231"/>
              </a:xfrm>
              <a:prstGeom prst="round2Diag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altLang="en-US" sz="2000" dirty="0">
                    <a:solidFill>
                      <a:srgbClr val="660066"/>
                    </a:solidFill>
                  </a:rPr>
                  <a:t>Total: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en-US" sz="20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en-US" sz="2000" b="0" dirty="0">
                  <a:solidFill>
                    <a:srgbClr val="660066"/>
                  </a:solidFill>
                </a:endParaRPr>
              </a:p>
              <a:p>
                <a:r>
                  <a:rPr lang="en-GB" altLang="en-US" sz="2000" dirty="0">
                    <a:solidFill>
                      <a:srgbClr val="660066"/>
                    </a:solidFill>
                  </a:rPr>
                  <a:t>The time complexity of the algorithm is :</a:t>
                </a:r>
                <a:endParaRPr lang="en-US" altLang="en-US" sz="2000" dirty="0">
                  <a:solidFill>
                    <a:srgbClr val="6600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GB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altLang="en-US" sz="2000" b="1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GB" altLang="en-US" sz="2000" b="1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18" y="4876800"/>
                <a:ext cx="2954482" cy="1464231"/>
              </a:xfrm>
              <a:prstGeom prst="round2Diag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/>
          <p:cNvCxnSpPr>
            <a:stCxn id="4" idx="1"/>
            <a:endCxn id="14" idx="0"/>
          </p:cNvCxnSpPr>
          <p:nvPr/>
        </p:nvCxnSpPr>
        <p:spPr>
          <a:xfrm rot="10800000" flipV="1">
            <a:off x="668483" y="3644890"/>
            <a:ext cx="581887" cy="5911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7" idx="1"/>
            <a:endCxn id="14" idx="4"/>
          </p:cNvCxnSpPr>
          <p:nvPr/>
        </p:nvCxnSpPr>
        <p:spPr>
          <a:xfrm rot="10800000">
            <a:off x="668482" y="4769428"/>
            <a:ext cx="730828" cy="27120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6" idx="2"/>
            <a:endCxn id="14" idx="6"/>
          </p:cNvCxnSpPr>
          <p:nvPr/>
        </p:nvCxnSpPr>
        <p:spPr>
          <a:xfrm rot="5400000">
            <a:off x="1883139" y="3371518"/>
            <a:ext cx="183254" cy="207916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2" idx="0"/>
            <a:endCxn id="29" idx="1"/>
          </p:cNvCxnSpPr>
          <p:nvPr/>
        </p:nvCxnSpPr>
        <p:spPr>
          <a:xfrm rot="5400000" flipH="1" flipV="1">
            <a:off x="4020811" y="2745751"/>
            <a:ext cx="534690" cy="16725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7" idx="3"/>
          </p:cNvCxnSpPr>
          <p:nvPr/>
        </p:nvCxnSpPr>
        <p:spPr>
          <a:xfrm>
            <a:off x="5098065" y="4640357"/>
            <a:ext cx="385209" cy="10746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222544" y="5715000"/>
            <a:ext cx="533400" cy="533400"/>
          </a:xfrm>
          <a:prstGeom prst="ellipse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66FF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0935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6" grpId="0" animBg="1"/>
      <p:bldP spid="17" grpId="0" animBg="1"/>
      <p:bldP spid="27" grpId="0" animBg="1"/>
      <p:bldP spid="29" grpId="0" animBg="1"/>
      <p:bldP spid="42" grpId="0" animBg="1"/>
      <p:bldP spid="65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Estimated running time for different values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grows, the number of steps grow in linear proportion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the given algorithm </a:t>
                </a:r>
                <a:r>
                  <a:rPr lang="en-US" b="1" dirty="0"/>
                  <a:t>Sum.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71800" y="1524000"/>
                <a:ext cx="3077441" cy="1015663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altLang="en-US" sz="2000" dirty="0"/>
                  <a:t>The time complexity</a:t>
                </a:r>
                <a:r>
                  <a:rPr lang="en-GB" altLang="en-US" sz="2000" i="1" dirty="0"/>
                  <a:t> of the</a:t>
                </a:r>
                <a:r>
                  <a:rPr lang="en-GB" altLang="en-US" sz="2000" dirty="0"/>
                  <a:t> algorithm is :</a:t>
                </a: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altLang="en-US" sz="2000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GB" altLang="en-US" sz="2000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524000"/>
                <a:ext cx="3077441" cy="1015663"/>
              </a:xfrm>
              <a:prstGeom prst="rect">
                <a:avLst/>
              </a:prstGeom>
              <a:blipFill>
                <a:blip r:embed="rId3"/>
                <a:stretch>
                  <a:fillRect l="-2183" t="-2994" b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8194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819400"/>
                <a:ext cx="14478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19600" y="28194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819400"/>
                <a:ext cx="1641764" cy="45720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71800" y="33528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352800"/>
                <a:ext cx="14478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9600" y="33528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352800"/>
                <a:ext cx="1641764" cy="457200"/>
              </a:xfrm>
              <a:prstGeom prst="rect">
                <a:avLst/>
              </a:prstGeom>
              <a:blipFill>
                <a:blip r:embed="rId7"/>
                <a:stretch>
                  <a:fillRect b="-15584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71800" y="38862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6200"/>
                <a:ext cx="144780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19600" y="38862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2,003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886200"/>
                <a:ext cx="1641764" cy="45720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71800" y="44196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0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419600"/>
                <a:ext cx="14478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9600" y="44196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20,003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419600"/>
                <a:ext cx="1641764" cy="457200"/>
              </a:xfrm>
              <a:prstGeom prst="rect">
                <a:avLst/>
              </a:prstGeom>
              <a:blipFill>
                <a:blip r:embed="rId11"/>
                <a:stretch>
                  <a:fillRect r="-369" b="-15584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86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dominating term in the function of time complexity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19600" y="28194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819400"/>
                <a:ext cx="1641764" cy="45720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9600" y="33528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352800"/>
                <a:ext cx="1641764" cy="457200"/>
              </a:xfrm>
              <a:prstGeom prst="rect">
                <a:avLst/>
              </a:prstGeom>
              <a:blipFill>
                <a:blip r:embed="rId4"/>
                <a:stretch>
                  <a:fillRect b="-15584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19600" y="38862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2,003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886200"/>
                <a:ext cx="1641764" cy="45720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9600" y="4419600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20,003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419600"/>
                <a:ext cx="1641764" cy="457200"/>
              </a:xfrm>
              <a:prstGeom prst="rect">
                <a:avLst/>
              </a:prstGeom>
              <a:blipFill>
                <a:blip r:embed="rId6"/>
                <a:stretch>
                  <a:fillRect r="-369" b="-15584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66775" y="5124271"/>
                <a:ext cx="7410450" cy="76944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gets large, the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200" dirty="0"/>
                  <a:t> becomes insignificant.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200" b="1" dirty="0">
                    <a:cs typeface="Times New Roman" panose="02020603050405020304" pitchFamily="18" charset="0"/>
                  </a:rPr>
                  <a:t>The time is linear in proportion to </a:t>
                </a:r>
                <a14:m>
                  <m:oMath xmlns:m="http://schemas.openxmlformats.org/officeDocument/2006/math">
                    <m:r>
                      <a:rPr lang="en-GB" altLang="en-US" sz="2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GB" altLang="en-US" sz="2200" b="1" dirty="0">
                    <a:cs typeface="Times New Roman" panose="02020603050405020304" pitchFamily="18" charset="0"/>
                  </a:rPr>
                  <a:t>.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5" y="5124271"/>
                <a:ext cx="7410450" cy="769441"/>
              </a:xfrm>
              <a:prstGeom prst="rect">
                <a:avLst/>
              </a:prstGeom>
              <a:blipFill>
                <a:blip r:embed="rId7"/>
                <a:stretch>
                  <a:fillRect l="-821" t="-4688" b="-14063"/>
                </a:stretch>
              </a:blipFill>
              <a:ln w="95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971800" y="28194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819400"/>
                <a:ext cx="144780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71800" y="33528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352800"/>
                <a:ext cx="144780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71800" y="1524000"/>
                <a:ext cx="3077441" cy="1015663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altLang="en-US" sz="2000" dirty="0"/>
                  <a:t>The time complexity</a:t>
                </a:r>
                <a:r>
                  <a:rPr lang="en-GB" altLang="en-US" sz="2000" i="1" dirty="0"/>
                  <a:t> of the</a:t>
                </a:r>
                <a:r>
                  <a:rPr lang="en-GB" altLang="en-US" sz="2000" dirty="0"/>
                  <a:t> algorithm is :</a:t>
                </a: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altLang="en-US" sz="2000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altLang="en-US" sz="2000" b="1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GB" altLang="en-US" sz="2000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524000"/>
                <a:ext cx="3077441" cy="1015663"/>
              </a:xfrm>
              <a:prstGeom prst="rect">
                <a:avLst/>
              </a:prstGeom>
              <a:blipFill>
                <a:blip r:embed="rId10"/>
                <a:stretch>
                  <a:fillRect l="-2183" t="-2994" b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4648200" y="210502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71800" y="38862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6200"/>
                <a:ext cx="1447800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971800" y="4419600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000" b="0" i="0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419600"/>
                <a:ext cx="1447800" cy="45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9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143000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1: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0" y="1138259"/>
                <a:ext cx="1905000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38259"/>
                <a:ext cx="1905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648200" y="914400"/>
            <a:ext cx="0" cy="5562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3581400"/>
            <a:ext cx="4648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9491" y="194670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Statement is executed once only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594" y="2439189"/>
                <a:ext cx="3271406" cy="7694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lvl="1" algn="ctr"/>
                <a:r>
                  <a:rPr lang="en-US" sz="2000" dirty="0"/>
                  <a:t>The execution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some constant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4" y="2439189"/>
                <a:ext cx="3271406" cy="769441"/>
              </a:xfrm>
              <a:prstGeom prst="rect">
                <a:avLst/>
              </a:prstGeom>
              <a:blipFill>
                <a:blip r:embed="rId3"/>
                <a:stretch>
                  <a:fillRect t="-396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0500" y="3712926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2: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7034" y="4206373"/>
                <a:ext cx="2433206" cy="769441"/>
              </a:xfrm>
              <a:prstGeom prst="rect">
                <a:avLst/>
              </a:prstGeom>
              <a:solidFill>
                <a:srgbClr val="E6E3D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4" y="4206373"/>
                <a:ext cx="2433206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3538103" y="1177636"/>
                <a:ext cx="881497" cy="417814"/>
              </a:xfrm>
              <a:prstGeom prst="wedgeRoundRectCallout">
                <a:avLst>
                  <a:gd name="adj1" fmla="val -64595"/>
                  <a:gd name="adj2" fmla="val 2480"/>
                  <a:gd name="adj3" fmla="val 16667"/>
                </a:avLst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03" y="1177636"/>
                <a:ext cx="881497" cy="417814"/>
              </a:xfrm>
              <a:prstGeom prst="wedgeRoundRectCallout">
                <a:avLst>
                  <a:gd name="adj1" fmla="val -64595"/>
                  <a:gd name="adj2" fmla="val 248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/>
              <p:cNvSpPr/>
              <p:nvPr/>
            </p:nvSpPr>
            <p:spPr>
              <a:xfrm>
                <a:off x="2656606" y="4690255"/>
                <a:ext cx="1898944" cy="413615"/>
              </a:xfrm>
              <a:prstGeom prst="wedgeRoundRectCallout">
                <a:avLst>
                  <a:gd name="adj1" fmla="val -71671"/>
                  <a:gd name="adj2" fmla="val -25575"/>
                  <a:gd name="adj3" fmla="val 16667"/>
                </a:avLst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ounded 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606" y="4690255"/>
                <a:ext cx="1898944" cy="413615"/>
              </a:xfrm>
              <a:prstGeom prst="wedgeRoundRectCallout">
                <a:avLst>
                  <a:gd name="adj1" fmla="val -71671"/>
                  <a:gd name="adj2" fmla="val -25575"/>
                  <a:gd name="adj3" fmla="val 16667"/>
                </a:avLst>
              </a:prstGeom>
              <a:blipFill>
                <a:blip r:embed="rId6"/>
                <a:stretch>
                  <a:fillRect b="-5797"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2772640" y="4114801"/>
                <a:ext cx="1799360" cy="461665"/>
              </a:xfrm>
              <a:prstGeom prst="wedgeRoundRectCallout">
                <a:avLst>
                  <a:gd name="adj1" fmla="val -70144"/>
                  <a:gd name="adj2" fmla="val 14484"/>
                  <a:gd name="adj3" fmla="val 16667"/>
                </a:avLst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640" y="4114801"/>
                <a:ext cx="1799360" cy="461665"/>
              </a:xfrm>
              <a:prstGeom prst="wedgeRoundRectCallout">
                <a:avLst>
                  <a:gd name="adj1" fmla="val -70144"/>
                  <a:gd name="adj2" fmla="val 14484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62716" y="4114800"/>
                <a:ext cx="1474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716" y="4114800"/>
                <a:ext cx="147464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25905" y="4651629"/>
                <a:ext cx="10061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05" y="4651629"/>
                <a:ext cx="100619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87034" y="516249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time is denoted as,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52846" y="5533832"/>
                <a:ext cx="4114799" cy="7694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200" b="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46" y="5533832"/>
                <a:ext cx="4114799" cy="769441"/>
              </a:xfrm>
              <a:prstGeom prst="rect">
                <a:avLst/>
              </a:prstGeom>
              <a:blipFill>
                <a:blip r:embed="rId10"/>
                <a:stretch>
                  <a:fillRect l="-148"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4828310" y="1138259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3: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830044" y="1740702"/>
                <a:ext cx="2866156" cy="10156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44" y="1740702"/>
                <a:ext cx="2866156" cy="1015663"/>
              </a:xfrm>
              <a:prstGeom prst="rect">
                <a:avLst/>
              </a:prstGeom>
              <a:blipFill>
                <a:blip r:embed="rId11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28310" y="2895600"/>
            <a:ext cx="1132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30907" y="4181301"/>
                <a:ext cx="4242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 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07" y="4181301"/>
                <a:ext cx="424295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30905" y="3347269"/>
                <a:ext cx="4242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+1)+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+1)+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05" y="3347269"/>
                <a:ext cx="424295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30905" y="3765239"/>
                <a:ext cx="4242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05" y="3765239"/>
                <a:ext cx="4242956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852555" y="4597363"/>
                <a:ext cx="4229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0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55" y="4597363"/>
                <a:ext cx="4229100" cy="400110"/>
              </a:xfrm>
              <a:prstGeom prst="rect">
                <a:avLst/>
              </a:prstGeom>
              <a:blipFill>
                <a:blip r:embed="rId1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68712" y="5077735"/>
                <a:ext cx="1996785" cy="4744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p:spPr>
            <p:txBody>
              <a:bodyPr wrap="square">
                <a:spAutoFit/>
              </a:bodyPr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12" y="5077735"/>
                <a:ext cx="1996785" cy="474489"/>
              </a:xfrm>
              <a:prstGeom prst="rect">
                <a:avLst/>
              </a:prstGeom>
              <a:blipFill>
                <a:blip r:embed="rId16"/>
                <a:stretch>
                  <a:fillRect l="-305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7448549" y="1550202"/>
                <a:ext cx="1466849" cy="381000"/>
              </a:xfrm>
              <a:prstGeom prst="wedgeRoundRectCallout">
                <a:avLst>
                  <a:gd name="adj1" fmla="val -92475"/>
                  <a:gd name="adj2" fmla="val 51754"/>
                  <a:gd name="adj3" fmla="val 1666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9" y="1550202"/>
                <a:ext cx="1466849" cy="381000"/>
              </a:xfrm>
              <a:prstGeom prst="wedgeRoundRectCallout">
                <a:avLst>
                  <a:gd name="adj1" fmla="val -92475"/>
                  <a:gd name="adj2" fmla="val 51754"/>
                  <a:gd name="adj3" fmla="val 16667"/>
                </a:avLst>
              </a:prstGeom>
              <a:blipFill>
                <a:blip r:embed="rId20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7448549" y="2015260"/>
                <a:ext cx="1485900" cy="381000"/>
              </a:xfrm>
              <a:prstGeom prst="wedgeRoundRectCallout">
                <a:avLst>
                  <a:gd name="adj1" fmla="val -62059"/>
                  <a:gd name="adj2" fmla="val 19515"/>
                  <a:gd name="adj3" fmla="val 1666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>
                          <a:solidFill>
                            <a:srgbClr val="C00000"/>
                          </a:solidFill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9" y="2015260"/>
                <a:ext cx="1485900" cy="381000"/>
              </a:xfrm>
              <a:prstGeom prst="wedgeRoundRectCallout">
                <a:avLst>
                  <a:gd name="adj1" fmla="val -62059"/>
                  <a:gd name="adj2" fmla="val 19515"/>
                  <a:gd name="adj3" fmla="val 16667"/>
                </a:avLst>
              </a:prstGeom>
              <a:blipFill>
                <a:blip r:embed="rId21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/>
              <p:cNvSpPr/>
              <p:nvPr/>
            </p:nvSpPr>
            <p:spPr>
              <a:xfrm>
                <a:off x="7448549" y="2480317"/>
                <a:ext cx="1485900" cy="381000"/>
              </a:xfrm>
              <a:prstGeom prst="wedgeRoundRectCallout">
                <a:avLst>
                  <a:gd name="adj1" fmla="val -77588"/>
                  <a:gd name="adj2" fmla="val -27052"/>
                  <a:gd name="adj3" fmla="val 1666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9" y="2480317"/>
                <a:ext cx="1485900" cy="381000"/>
              </a:xfrm>
              <a:prstGeom prst="wedgeRoundRectCallout">
                <a:avLst>
                  <a:gd name="adj1" fmla="val -77588"/>
                  <a:gd name="adj2" fmla="val -27052"/>
                  <a:gd name="adj3" fmla="val 16667"/>
                </a:avLst>
              </a:prstGeom>
              <a:blipFill>
                <a:blip r:embed="rId22"/>
                <a:stretch>
                  <a:fillRect b="-312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00800" y="4591093"/>
            <a:ext cx="457200" cy="40638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/>
      <p:bldP spid="22" grpId="0"/>
      <p:bldP spid="23" grpId="0"/>
      <p:bldP spid="25" grpId="0" animBg="1"/>
      <p:bldP spid="26" grpId="0" animBg="1"/>
      <p:bldP spid="27" grpId="0" animBg="1"/>
      <p:bldP spid="3" grpId="0"/>
      <p:bldP spid="6" grpId="0"/>
      <p:bldP spid="8" grpId="0"/>
      <p:bldP spid="29" grpId="0"/>
      <p:bldP spid="30" grpId="0"/>
      <p:bldP spid="31" grpId="0" animBg="1"/>
      <p:bldP spid="14" grpId="0" animBg="1"/>
      <p:bldP spid="35" grpId="0" animBg="1"/>
      <p:bldP spid="3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analysis of an algorithm? </a:t>
            </a:r>
          </a:p>
          <a:p>
            <a:pPr lvl="1"/>
            <a:r>
              <a:rPr lang="en-US" dirty="0"/>
              <a:t>Analyzing an algorithm means </a:t>
            </a:r>
            <a:r>
              <a:rPr lang="en-US" b="1" dirty="0"/>
              <a:t>calculating/predicting the resources </a:t>
            </a:r>
            <a:r>
              <a:rPr lang="en-US" dirty="0"/>
              <a:t>that the algorithm requires. </a:t>
            </a:r>
          </a:p>
          <a:p>
            <a:pPr lvl="1"/>
            <a:r>
              <a:rPr lang="en-US" dirty="0"/>
              <a:t>Two most important resources are </a:t>
            </a:r>
            <a:r>
              <a:rPr lang="en-US" b="1" dirty="0"/>
              <a:t>computing time (time complexity) </a:t>
            </a:r>
            <a:r>
              <a:rPr lang="en-US" dirty="0"/>
              <a:t>and </a:t>
            </a:r>
            <a:r>
              <a:rPr lang="en-US" b="1" dirty="0"/>
              <a:t>storage space (space complexity)</a:t>
            </a:r>
            <a:r>
              <a:rPr lang="en-US" dirty="0"/>
              <a:t>. </a:t>
            </a:r>
          </a:p>
          <a:p>
            <a:r>
              <a:rPr lang="en-US" dirty="0"/>
              <a:t>Why analysis is required?</a:t>
            </a:r>
          </a:p>
          <a:p>
            <a:pPr lvl="1"/>
            <a:r>
              <a:rPr lang="en-US" dirty="0"/>
              <a:t>By analyzing some of the candidate algorithms for a problem, </a:t>
            </a:r>
            <a:r>
              <a:rPr lang="en-US" b="1" dirty="0"/>
              <a:t>the most efficient</a:t>
            </a:r>
            <a:r>
              <a:rPr lang="en-US" dirty="0"/>
              <a:t> one can be easily identified.</a:t>
            </a:r>
          </a:p>
        </p:txBody>
      </p:sp>
    </p:spTree>
    <p:extLst>
      <p:ext uri="{BB962C8B-B14F-4D97-AF65-F5344CB8AC3E}">
        <p14:creationId xmlns:p14="http://schemas.microsoft.com/office/powerpoint/2010/main" val="151325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5527" y="1507591"/>
                <a:ext cx="3657600" cy="1631216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" y="1507591"/>
                <a:ext cx="3657600" cy="1631216"/>
              </a:xfrm>
              <a:prstGeom prst="rect">
                <a:avLst/>
              </a:prstGeom>
              <a:blipFill>
                <a:blip r:embed="rId2"/>
                <a:stretch>
                  <a:fillRect l="-66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4255532"/>
                <a:ext cx="3657600" cy="1631216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255532"/>
                <a:ext cx="3657600" cy="1631216"/>
              </a:xfrm>
              <a:prstGeom prst="rect">
                <a:avLst/>
              </a:prstGeom>
              <a:blipFill>
                <a:blip r:embed="rId3"/>
                <a:stretch>
                  <a:fillRect l="-66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4187" y="1138259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4: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4187" y="3886200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5: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731998"/>
            <a:ext cx="4038600" cy="18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66800" y="3195935"/>
                <a:ext cx="1981200" cy="46166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195935"/>
                <a:ext cx="19812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04900" y="5946815"/>
                <a:ext cx="1981200" cy="46166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5946815"/>
                <a:ext cx="1981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4038600" y="914400"/>
            <a:ext cx="0" cy="5562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49882" y="1507591"/>
                <a:ext cx="4383227" cy="2400657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000" i="1" dirty="0">
                  <a:latin typeface="Cambria" pitchFamily="18" charset="0"/>
                </a:endParaRPr>
              </a:p>
              <a:p>
                <a:pPr marL="914400" lvl="3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dirty="0" err="1">
                    <a:latin typeface="Consolas" pitchFamily="49" charset="0"/>
                    <a:cs typeface="Consolas" pitchFamily="49" charset="0"/>
                  </a:rPr>
                  <a:t>printf</a:t>
                </a:r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(“sum is now %d”,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𝒔𝒖𝒎</m:t>
                    </m:r>
                  </m:oMath>
                </a14:m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82" y="1507591"/>
                <a:ext cx="4383227" cy="2400657"/>
              </a:xfrm>
              <a:prstGeom prst="rect">
                <a:avLst/>
              </a:prstGeom>
              <a:blipFill>
                <a:blip r:embed="rId6"/>
                <a:stretch>
                  <a:fillRect l="-1248" b="-328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258543" y="1138259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6:</a:t>
            </a:r>
            <a:endParaRPr lang="en-US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4258543" y="1507591"/>
            <a:ext cx="4199656" cy="1083209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280688" y="1839402"/>
                <a:ext cx="824346" cy="365760"/>
              </a:xfrm>
              <a:prstGeom prst="round2Diag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688" y="1839402"/>
                <a:ext cx="824346" cy="365760"/>
              </a:xfrm>
              <a:prstGeom prst="round2Diag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/>
          <p:cNvSpPr/>
          <p:nvPr/>
        </p:nvSpPr>
        <p:spPr>
          <a:xfrm>
            <a:off x="4236027" y="2718357"/>
            <a:ext cx="4199656" cy="668215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335244" y="2834976"/>
                <a:ext cx="769790" cy="365760"/>
              </a:xfrm>
              <a:prstGeom prst="round2Diag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244" y="2834976"/>
                <a:ext cx="769790" cy="365760"/>
              </a:xfrm>
              <a:prstGeom prst="round2Diag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/>
          <p:cNvSpPr/>
          <p:nvPr/>
        </p:nvSpPr>
        <p:spPr>
          <a:xfrm>
            <a:off x="4258543" y="3505200"/>
            <a:ext cx="4199656" cy="364561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335245" y="3513386"/>
                <a:ext cx="769789" cy="365760"/>
              </a:xfrm>
              <a:prstGeom prst="round2Diag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245" y="3513386"/>
                <a:ext cx="769789" cy="365760"/>
              </a:xfrm>
              <a:prstGeom prst="round2Diag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422198" y="4084721"/>
                <a:ext cx="3863683" cy="83099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98" y="4084721"/>
                <a:ext cx="3863683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/>
          <p:cNvCxnSpPr/>
          <p:nvPr/>
        </p:nvCxnSpPr>
        <p:spPr>
          <a:xfrm>
            <a:off x="5515843" y="4495800"/>
            <a:ext cx="656357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2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31" grpId="0" animBg="1"/>
      <p:bldP spid="32" grpId="0" animBg="1"/>
      <p:bldP spid="36" grpId="0" animBg="1"/>
      <p:bldP spid="36" grpId="1" animBg="1"/>
      <p:bldP spid="37" grpId="0" animBg="1"/>
      <p:bldP spid="39" grpId="0" animBg="1"/>
      <p:bldP spid="39" grpId="1" animBg="1"/>
      <p:bldP spid="40" grpId="0" animBg="1"/>
      <p:bldP spid="41" grpId="0" animBg="1"/>
      <p:bldP spid="41" grpId="1" animBg="1"/>
      <p:bldP spid="4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3400" y="1600200"/>
                <a:ext cx="2438400" cy="132343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h𝑖𝑙𝑒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𝑃𝑟𝑖𝑛𝑡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0"/>
                <a:ext cx="2438400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3400" y="1219568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7: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58543" y="1138259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8: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37761" y="1518891"/>
                <a:ext cx="4208317" cy="293926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>
                  <a:latin typeface="Consolas" pitchFamily="49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sum = 0</a:t>
                </a:r>
              </a:p>
              <a:p>
                <a:pPr>
                  <a:spcBef>
                    <a:spcPts val="600"/>
                  </a:spcBef>
                </a:pPr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while (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𝑖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 ≤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𝑛</m:t>
                    </m:r>
                  </m:oMath>
                </a14:m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 = 1</m:t>
                      </m:r>
                    </m:oMath>
                  </m:oMathPara>
                </a14:m>
                <a:endParaRPr lang="en-IN" sz="2000" dirty="0">
                  <a:latin typeface="Consolas" pitchFamily="49" charset="0"/>
                  <a:cs typeface="Consolas" pitchFamily="49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While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(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𝑗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 ≤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𝑛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)</m:t>
                    </m:r>
                  </m:oMath>
                </a14:m>
                <a:endParaRPr lang="en-IN" sz="2000" dirty="0">
                  <a:latin typeface="Consolas" pitchFamily="49" charset="0"/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</a:pPr>
                <a:r>
                  <a:rPr lang="en-IN" sz="2000" dirty="0">
                    <a:latin typeface="Consolas" pitchFamily="49" charset="0"/>
                    <a:cs typeface="Consolas" pitchFamily="49" charset="0"/>
                  </a:rPr>
                  <a:t>sum = sum +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Consolas" pitchFamily="49" charset="0"/>
                      </a:rPr>
                      <m:t>1</m:t>
                    </m:r>
                  </m:oMath>
                </a14:m>
                <a:endParaRPr lang="en-IN" sz="2000" dirty="0">
                  <a:latin typeface="Consolas" pitchFamily="49" charset="0"/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 = 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 + 1</m:t>
                      </m:r>
                    </m:oMath>
                  </m:oMathPara>
                </a14:m>
                <a:endParaRPr lang="en-IN" sz="2000" dirty="0">
                  <a:latin typeface="Consolas" pitchFamily="49" charset="0"/>
                  <a:cs typeface="Consolas" pitchFamily="49" charset="0"/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𝑖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 = </m:t>
                      </m:r>
                      <m:r>
                        <a:rPr lang="en-IN" sz="2000" i="1" dirty="0" err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𝑖</m:t>
                      </m:r>
                      <m:r>
                        <a:rPr lang="en-IN" sz="200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 + 1</m:t>
                      </m:r>
                    </m:oMath>
                  </m:oMathPara>
                </a14:m>
                <a:endParaRPr lang="en-IN" sz="2000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761" y="1518891"/>
                <a:ext cx="4208317" cy="2939266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8518" y="4555629"/>
            <a:ext cx="1257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Example 9: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3400" y="4924961"/>
                <a:ext cx="4208317" cy="132343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=0;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latin typeface="Consolas" pitchFamily="49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𝑓𝑜𝑟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;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nsolas" pitchFamily="49" charset="0"/>
                        </a:rPr>
                        <m:t>&gt;0;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nsolas" pitchFamily="49" charset="0"/>
                        </a:rPr>
                        <m:t>−−)</m:t>
                      </m:r>
                    </m:oMath>
                  </m:oMathPara>
                </a14:m>
                <a:endParaRPr lang="en-IN" sz="2000" i="1" dirty="0">
                  <a:latin typeface="Consolas" pitchFamily="49" charset="0"/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onsolas" pitchFamily="49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onsolas" pitchFamily="49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nsolas" pitchFamily="49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nsolas" pitchFamily="49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onsolas" pitchFamily="49" charset="0"/>
                  <a:ea typeface="Cambria Math" panose="02040503050406030204" pitchFamily="18" charset="0"/>
                  <a:cs typeface="Consolas" pitchFamily="49" charset="0"/>
                </a:endParaRPr>
              </a:p>
              <a:p>
                <a:pPr lvl="3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onsolas" pitchFamily="49" charset="0"/>
                        </a:rPr>
                        <m:t>+1</m:t>
                      </m:r>
                    </m:oMath>
                  </m:oMathPara>
                </a14:m>
                <a:endParaRPr lang="en-IN" sz="2000" i="1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24961"/>
                <a:ext cx="4208317" cy="1323439"/>
              </a:xfrm>
              <a:prstGeom prst="rect">
                <a:avLst/>
              </a:prstGeom>
              <a:blipFill>
                <a:blip r:embed="rId4"/>
                <a:stretch>
                  <a:fillRect l="-5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657600" y="914400"/>
            <a:ext cx="0" cy="3733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57600" y="4648200"/>
            <a:ext cx="5486400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3505200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063240"/>
            <a:ext cx="6400800" cy="7315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Sorting </a:t>
            </a:r>
            <a:r>
              <a:rPr lang="en-US" sz="4800" dirty="0">
                <a:solidFill>
                  <a:srgbClr val="C00000"/>
                </a:solidFill>
              </a:rPr>
              <a:t>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5400000">
            <a:off x="-3023208" y="3017520"/>
            <a:ext cx="6858000" cy="822960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86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Phone Bill</a:t>
            </a:r>
            <a:r>
              <a:rPr lang="en-US" dirty="0"/>
              <a:t>: the calls made are date wise sorted.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Bank statement or Credit card Bi</a:t>
            </a:r>
            <a:r>
              <a:rPr lang="en-US" dirty="0"/>
              <a:t>ll: transactions made are date wise sorted.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Filling forms online</a:t>
            </a:r>
            <a:r>
              <a:rPr lang="en-US" dirty="0"/>
              <a:t>: “select country” drop down box will have the name of countries sorted in Alphabetical order.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Online shopping</a:t>
            </a:r>
            <a:r>
              <a:rPr lang="en-US" dirty="0"/>
              <a:t>: the items can be sorted price wise, date wise or relevance wise.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Files or folders </a:t>
            </a:r>
            <a:r>
              <a:rPr lang="en-US" dirty="0"/>
              <a:t>on your desktop are sorted date wise.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48478"/>
              </p:ext>
            </p:extLst>
          </p:nvPr>
        </p:nvGraphicFramePr>
        <p:xfrm>
          <a:off x="2514600" y="16002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13152" y="1066800"/>
            <a:ext cx="571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Sort the following array in Ascending order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22860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1 :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09600" y="2819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3200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3581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3962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4343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28883" y="2819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8883" y="3200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28883" y="3581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28883" y="3962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28883" y="4343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48166" y="2819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48166" y="3200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8166" y="3581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48166" y="3962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8166" y="4343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69975" y="2819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975" y="3200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69975" y="3581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69975" y="3962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69975" y="43434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8" name="Freeform 27"/>
          <p:cNvSpPr/>
          <p:nvPr/>
        </p:nvSpPr>
        <p:spPr>
          <a:xfrm>
            <a:off x="1132764" y="2975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9600" y="2819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9600" y="3200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5109" y="2912972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32" name="Freeform 31"/>
          <p:cNvSpPr/>
          <p:nvPr/>
        </p:nvSpPr>
        <p:spPr>
          <a:xfrm>
            <a:off x="3781566" y="373166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946479" y="3657600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48166" y="3581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48166" y="3962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36" name="Freeform 35"/>
          <p:cNvSpPr/>
          <p:nvPr/>
        </p:nvSpPr>
        <p:spPr>
          <a:xfrm>
            <a:off x="5314950" y="4118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64708" y="4040334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69975" y="3962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769975" y="43434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3" name="Rectangle 2"/>
          <p:cNvSpPr/>
          <p:nvPr/>
        </p:nvSpPr>
        <p:spPr>
          <a:xfrm>
            <a:off x="4768143" y="5415914"/>
            <a:ext cx="3994857" cy="9848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if(A[j] &gt; A[j+1])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swap(A[j],A[j+1])</a:t>
            </a:r>
          </a:p>
        </p:txBody>
      </p:sp>
    </p:spTree>
    <p:extLst>
      <p:ext uri="{BB962C8B-B14F-4D97-AF65-F5344CB8AC3E}">
        <p14:creationId xmlns:p14="http://schemas.microsoft.com/office/powerpoint/2010/main" val="25043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2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828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2209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2590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2971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" y="3692769"/>
            <a:ext cx="8763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76400" y="1447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1828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6400" y="2209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6400" y="2590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76400" y="2971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0400" y="1447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0400" y="1828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00400" y="2209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00400" y="2590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0400" y="2971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91808" y="1447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91808" y="1828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91808" y="2209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91808" y="2590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91808" y="2971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26" name="Freeform 25"/>
          <p:cNvSpPr/>
          <p:nvPr/>
        </p:nvSpPr>
        <p:spPr>
          <a:xfrm>
            <a:off x="2222130" y="2009975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387043" y="1935908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76400" y="1828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76400" y="2209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30" name="Freeform 29"/>
          <p:cNvSpPr/>
          <p:nvPr/>
        </p:nvSpPr>
        <p:spPr>
          <a:xfrm>
            <a:off x="3751991" y="2380851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16904" y="2306784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00400" y="2209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00400" y="2590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580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3 :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419600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57948" y="1444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57948" y="1825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57948" y="2206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57948" y="25878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57948" y="29688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924800" y="1447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24800" y="182880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24800" y="2209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24800" y="2590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24800" y="2971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56</a:t>
            </a:r>
          </a:p>
        </p:txBody>
      </p:sp>
      <p:sp>
        <p:nvSpPr>
          <p:cNvPr id="46" name="Freeform 45"/>
          <p:cNvSpPr/>
          <p:nvPr/>
        </p:nvSpPr>
        <p:spPr>
          <a:xfrm>
            <a:off x="5336118" y="161301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501031" y="1538950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791808" y="1447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791808" y="1828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50" name="Freeform 49"/>
          <p:cNvSpPr/>
          <p:nvPr/>
        </p:nvSpPr>
        <p:spPr>
          <a:xfrm>
            <a:off x="6801034" y="194553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965947" y="1871466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57948" y="1825869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57948" y="22068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71098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4 :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494898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8458200" y="160552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623113" y="1531461"/>
            <a:ext cx="461665" cy="588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/>
              <a:t>swap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924800" y="14478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4800" y="1828800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68143" y="5415914"/>
            <a:ext cx="3994857" cy="9848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if(A[j] &gt; A[j+1])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swap(A[j],A[j+1])</a:t>
            </a:r>
          </a:p>
        </p:txBody>
      </p:sp>
    </p:spTree>
    <p:extLst>
      <p:ext uri="{BB962C8B-B14F-4D97-AF65-F5344CB8AC3E}">
        <p14:creationId xmlns:p14="http://schemas.microsoft.com/office/powerpoint/2010/main" val="224972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8" grpId="0" animBg="1"/>
      <p:bldP spid="5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 simple sorting algorithm that works by </a:t>
            </a:r>
          </a:p>
          <a:p>
            <a:pPr lvl="1"/>
            <a:r>
              <a:rPr lang="en-US" dirty="0"/>
              <a:t>Comparing each pair of </a:t>
            </a:r>
            <a:r>
              <a:rPr lang="en-US" b="1" dirty="0"/>
              <a:t>adjacent items </a:t>
            </a:r>
            <a:r>
              <a:rPr lang="en-US" dirty="0"/>
              <a:t>and swapping them if they are in the wrong order.</a:t>
            </a:r>
          </a:p>
          <a:p>
            <a:pPr lvl="1"/>
            <a:r>
              <a:rPr lang="en-US" dirty="0"/>
              <a:t>The pass through the list is </a:t>
            </a:r>
            <a:r>
              <a:rPr lang="en-US" b="1" dirty="0"/>
              <a:t>repeated</a:t>
            </a:r>
            <a:r>
              <a:rPr lang="en-US" dirty="0"/>
              <a:t> until no swaps are needed, which indicates that the list is sorted.</a:t>
            </a:r>
          </a:p>
          <a:p>
            <a:r>
              <a:rPr lang="en-US" dirty="0"/>
              <a:t>As it only uses </a:t>
            </a:r>
            <a:r>
              <a:rPr lang="en-US" b="1" dirty="0"/>
              <a:t>comparisons </a:t>
            </a:r>
            <a:r>
              <a:rPr lang="en-US" dirty="0"/>
              <a:t>to operate on elements, it is a comparison sort.</a:t>
            </a:r>
          </a:p>
          <a:p>
            <a:r>
              <a:rPr lang="en-US" dirty="0"/>
              <a:t>Although the algorithm is simple, it is </a:t>
            </a:r>
            <a:r>
              <a:rPr lang="en-US" b="1" dirty="0"/>
              <a:t>too slow </a:t>
            </a:r>
            <a:r>
              <a:rPr lang="en-US" dirty="0"/>
              <a:t>for practical use.</a:t>
            </a:r>
          </a:p>
        </p:txBody>
      </p:sp>
    </p:spTree>
    <p:extLst>
      <p:ext uri="{BB962C8B-B14F-4D97-AF65-F5344CB8AC3E}">
        <p14:creationId xmlns:p14="http://schemas.microsoft.com/office/powerpoint/2010/main" val="26845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-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" y="1143000"/>
            <a:ext cx="8610600" cy="4154984"/>
          </a:xfrm>
          <a:prstGeom prst="rect">
            <a:avLst/>
          </a:prstGeom>
          <a:solidFill>
            <a:schemeClr val="bg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endParaRPr lang="en-IN" sz="2400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Bubble_Sort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endParaRPr lang="en-IN" sz="2400" b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400" b="1" dirty="0">
                <a:latin typeface="Consolas" pitchFamily="49" charset="0"/>
                <a:cs typeface="Consolas" pitchFamily="49" charset="0"/>
              </a:rPr>
              <a:t>for i ← </a:t>
            </a:r>
            <a:r>
              <a:rPr lang="pt-BR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do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for j ← </a:t>
            </a:r>
            <a:r>
              <a:rPr lang="pt-BR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n-i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do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     if  A[j] &gt; A[j+1] then </a:t>
            </a:r>
          </a:p>
          <a:p>
            <a:pPr lvl="2"/>
            <a:r>
              <a:rPr lang="en-IN" sz="2400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then temp ← A[j]</a:t>
            </a:r>
          </a:p>
          <a:p>
            <a:r>
              <a:rPr lang="en-IN" sz="2400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         A[j] ← A[j+1]</a:t>
            </a:r>
          </a:p>
          <a:p>
            <a:r>
              <a:rPr lang="en-IN" sz="2400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         A[j+1] ← temp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3429000"/>
            <a:ext cx="4343400" cy="209758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66800" y="3733800"/>
            <a:ext cx="4421332" cy="1652944"/>
          </a:xfrm>
          <a:prstGeom prst="roundRect">
            <a:avLst/>
          </a:prstGeom>
          <a:noFill/>
          <a:ln w="28575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4114800" y="2819400"/>
                <a:ext cx="762000" cy="5334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9400"/>
                <a:ext cx="762000" cy="5334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5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>
              <a:xfrm>
                <a:off x="5570394" y="4082546"/>
                <a:ext cx="914400" cy="488373"/>
              </a:xfrm>
              <a:prstGeom prst="wedgeRoundRectCallout">
                <a:avLst>
                  <a:gd name="adj1" fmla="val -57196"/>
                  <a:gd name="adj2" fmla="val 26136"/>
                  <a:gd name="adj3" fmla="val 16667"/>
                </a:avLst>
              </a:prstGeom>
              <a:solidFill>
                <a:schemeClr val="bg2"/>
              </a:solidFill>
              <a:ln>
                <a:solidFill>
                  <a:srgbClr val="E405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94" y="4082546"/>
                <a:ext cx="914400" cy="488373"/>
              </a:xfrm>
              <a:prstGeom prst="wedgeRoundRectCallout">
                <a:avLst>
                  <a:gd name="adj1" fmla="val -57196"/>
                  <a:gd name="adj2" fmla="val 2613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4052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619250" y="5715000"/>
            <a:ext cx="486554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time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complexity </a:t>
            </a:r>
            <a:r>
              <a:rPr lang="en-US" sz="2400" dirty="0"/>
              <a:t>of bubble sort 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619250" y="3352800"/>
            <a:ext cx="104775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33600" y="3733800"/>
            <a:ext cx="14478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2600" y="4109254"/>
            <a:ext cx="312420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lvl="2"/>
            <a:r>
              <a:rPr lang="en-US" sz="2400" dirty="0">
                <a:latin typeface="Consolas" pitchFamily="49" charset="0"/>
                <a:cs typeface="Consolas" pitchFamily="49" charset="0"/>
              </a:rPr>
              <a:t>swap(A[j],A[j+1])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14080" y="4133671"/>
            <a:ext cx="306272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temp ← A[j]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A[j] ← A[j+1]</a:t>
            </a:r>
          </a:p>
          <a:p>
            <a:r>
              <a:rPr lang="en-IN" sz="2400" dirty="0">
                <a:latin typeface="Consolas" pitchFamily="49" charset="0"/>
                <a:cs typeface="Consolas" pitchFamily="49" charset="0"/>
              </a:rPr>
              <a:t>A[j+1] ← temp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3200" y="5656489"/>
                <a:ext cx="10668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5656489"/>
                <a:ext cx="106680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9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4" grpId="0" animBg="1"/>
      <p:bldP spid="4" grpId="1" animBg="1"/>
      <p:bldP spid="13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7028590"/>
                  </p:ext>
                </p:extLst>
              </p:nvPr>
            </p:nvGraphicFramePr>
            <p:xfrm>
              <a:off x="914401" y="1866597"/>
              <a:ext cx="7543800" cy="494997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2971327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837959210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4058314602"/>
                        </a:ext>
                      </a:extLst>
                    </a:gridCol>
                  </a:tblGrid>
                  <a:tr h="494997">
                    <a:tc>
                      <a:txBody>
                        <a:bodyPr/>
                        <a:lstStyle/>
                        <a:p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for i ← </a:t>
                          </a:r>
                          <a:r>
                            <a:rPr lang="pt-BR" sz="2400" b="1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b="1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 do</a:t>
                          </a: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4834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7028590"/>
                  </p:ext>
                </p:extLst>
              </p:nvPr>
            </p:nvGraphicFramePr>
            <p:xfrm>
              <a:off x="914401" y="1866597"/>
              <a:ext cx="7543800" cy="494997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2971327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837959210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4058314602"/>
                        </a:ext>
                      </a:extLst>
                    </a:gridCol>
                  </a:tblGrid>
                  <a:tr h="494997">
                    <a:tc>
                      <a:txBody>
                        <a:bodyPr/>
                        <a:lstStyle/>
                        <a:p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for i ← </a:t>
                          </a:r>
                          <a:r>
                            <a:rPr lang="pt-BR" sz="2400" b="1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b="1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 do</a:t>
                          </a: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83036" t="-18293" r="-325893" b="-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41598" t="-18293" r="-551" b="-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48346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70009"/>
              </p:ext>
            </p:extLst>
          </p:nvPr>
        </p:nvGraphicFramePr>
        <p:xfrm>
          <a:off x="914401" y="1371600"/>
          <a:ext cx="7543800" cy="49499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64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997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Algorithm: </a:t>
                      </a:r>
                      <a:r>
                        <a:rPr lang="en-IN" sz="2400" b="1" dirty="0" err="1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Bubble_Sort</a:t>
                      </a:r>
                      <a:r>
                        <a:rPr lang="en-IN" sz="2400" b="1" dirty="0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(A)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Cost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Times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890553"/>
                  </p:ext>
                </p:extLst>
              </p:nvPr>
            </p:nvGraphicFramePr>
            <p:xfrm>
              <a:off x="914401" y="2361594"/>
              <a:ext cx="7543800" cy="660803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173136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842865514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382147740"/>
                        </a:ext>
                      </a:extLst>
                    </a:gridCol>
                  </a:tblGrid>
                  <a:tr h="660803">
                    <a:tc>
                      <a:txBody>
                        <a:bodyPr/>
                        <a:lstStyle/>
                        <a:p>
                          <a:pPr lvl="1"/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for j ← </a:t>
                          </a:r>
                          <a:r>
                            <a:rPr lang="pt-BR" sz="2400" b="1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b="1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n-i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do</a:t>
                          </a: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grow m:val="on"/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2400" dirty="0">
                              <a:effectLst/>
                            </a:rPr>
                            <a:t> 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793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890553"/>
                  </p:ext>
                </p:extLst>
              </p:nvPr>
            </p:nvGraphicFramePr>
            <p:xfrm>
              <a:off x="914401" y="2361594"/>
              <a:ext cx="7543800" cy="660803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173136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842865514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382147740"/>
                        </a:ext>
                      </a:extLst>
                    </a:gridCol>
                  </a:tblGrid>
                  <a:tr h="660803">
                    <a:tc>
                      <a:txBody>
                        <a:bodyPr/>
                        <a:lstStyle/>
                        <a:p>
                          <a:pPr lvl="1"/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for j ← </a:t>
                          </a:r>
                          <a:r>
                            <a:rPr lang="pt-BR" sz="2400" b="1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b="1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n-i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do</a:t>
                          </a: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83036" t="-13761" r="-325893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1598" t="-13761" r="-551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7938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407281"/>
                  </p:ext>
                </p:extLst>
              </p:nvPr>
            </p:nvGraphicFramePr>
            <p:xfrm>
              <a:off x="914401" y="3022397"/>
              <a:ext cx="7543800" cy="660803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130566123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94148340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117567521"/>
                        </a:ext>
                      </a:extLst>
                    </a:gridCol>
                  </a:tblGrid>
                  <a:tr h="660803">
                    <a:tc>
                      <a:txBody>
                        <a:bodyPr/>
                        <a:lstStyle/>
                        <a:p>
                          <a:pPr marL="1371600" marR="0" lvl="1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if A[j] &gt; A[j+1] 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grow m:val="on"/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2400" dirty="0">
                              <a:effectLst/>
                            </a:rPr>
                            <a:t> 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40527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407281"/>
                  </p:ext>
                </p:extLst>
              </p:nvPr>
            </p:nvGraphicFramePr>
            <p:xfrm>
              <a:off x="914401" y="3022397"/>
              <a:ext cx="7543800" cy="660803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130566123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94148340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117567521"/>
                        </a:ext>
                      </a:extLst>
                    </a:gridCol>
                  </a:tblGrid>
                  <a:tr h="660803">
                    <a:tc>
                      <a:txBody>
                        <a:bodyPr/>
                        <a:lstStyle/>
                        <a:p>
                          <a:pPr marL="1371600" marR="0" lvl="1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if A[j] &gt; A[j+1] 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683036" t="-9091" r="-325893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41598" t="-9091" r="-551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40527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469449"/>
                  </p:ext>
                </p:extLst>
              </p:nvPr>
            </p:nvGraphicFramePr>
            <p:xfrm>
              <a:off x="914401" y="3683200"/>
              <a:ext cx="7543800" cy="1097280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60803">
                    <a:tc>
                      <a:txBody>
                        <a:bodyPr/>
                        <a:lstStyle/>
                        <a:p>
                          <a:pPr lvl="3"/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then temp ← A[j]</a:t>
                          </a:r>
                        </a:p>
                        <a:p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          A[j] ← A[j+1]</a:t>
                          </a:r>
                        </a:p>
                        <a:p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          A[j+1] ← temp</a:t>
                          </a: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grow m:val="on"/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2400" dirty="0">
                              <a:effectLst/>
                            </a:rPr>
                            <a:t> 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469449"/>
                  </p:ext>
                </p:extLst>
              </p:nvPr>
            </p:nvGraphicFramePr>
            <p:xfrm>
              <a:off x="914401" y="3683200"/>
              <a:ext cx="7543800" cy="1097280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4648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pPr lvl="3"/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then temp ← A[j]</a:t>
                          </a:r>
                        </a:p>
                        <a:p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         A[j] ← A[j+1]</a:t>
                          </a:r>
                        </a:p>
                        <a:p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         A[j+1] ← temp</a:t>
                          </a:r>
                          <a:endParaRPr lang="en-IN" sz="2400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683036" t="-8287" r="-325893" b="-16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1598" t="-8287" r="-551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5562600" y="1866597"/>
            <a:ext cx="685800" cy="4949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866597"/>
            <a:ext cx="2209801" cy="49499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2361594"/>
            <a:ext cx="685800" cy="66080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48400" y="2361594"/>
            <a:ext cx="2209801" cy="66080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3022397"/>
            <a:ext cx="685800" cy="66080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48400" y="3022397"/>
            <a:ext cx="2209801" cy="66080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62600" y="3683200"/>
            <a:ext cx="685800" cy="109728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48400" y="3683200"/>
            <a:ext cx="2209801" cy="109728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7200" y="5105400"/>
                <a:ext cx="8229600" cy="730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1" i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nary>
                          <m:naryPr>
                            <m:chr m:val="∑"/>
                            <m:grow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05400"/>
                <a:ext cx="8229600" cy="730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352800" y="5924290"/>
                <a:ext cx="2438400" cy="509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924290"/>
                <a:ext cx="2438400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18" grpId="0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Analysis </a:t>
                </a:r>
              </a:p>
              <a:p>
                <a:pPr marL="400050" lvl="1" indent="0" algn="l">
                  <a:buNone/>
                </a:pPr>
                <a:endParaRPr lang="en-US" sz="2200" i="1" dirty="0"/>
              </a:p>
              <a:p>
                <a:pPr marL="400050" lvl="1" indent="0" algn="l">
                  <a:buNone/>
                </a:pP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4000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4000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4000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𝒂𝒏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𝒃𝒏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pt-BR" sz="2400" b="1" dirty="0"/>
              </a:p>
              <a:p>
                <a:pPr marL="400050" lvl="1" indent="0">
                  <a:buNone/>
                </a:pPr>
                <a:endParaRPr lang="en-US" sz="2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9600" y="1555287"/>
                <a:ext cx="8229600" cy="73071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1" i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nary>
                          <m:naryPr>
                            <m:chr m:val="∑"/>
                            <m:grow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55287"/>
                <a:ext cx="8229600" cy="730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276600" y="5029200"/>
            <a:ext cx="2133600" cy="533400"/>
          </a:xfrm>
          <a:prstGeom prst="round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2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Analysis is Done? 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43694" y="1066800"/>
            <a:ext cx="4114800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+mj-lt"/>
              <a:buAutoNum type="arabicPeriod"/>
            </a:pPr>
            <a:r>
              <a:rPr lang="en-US" dirty="0"/>
              <a:t>Empirical (posteriori) approach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294967295"/>
          </p:nvPr>
        </p:nvSpPr>
        <p:spPr>
          <a:xfrm>
            <a:off x="381000" y="1981201"/>
            <a:ext cx="4040188" cy="43021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342900" lvl="1" indent="-342900" algn="just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Programming different competing techniques  &amp; running them on various inputs using computer. </a:t>
            </a:r>
          </a:p>
          <a:p>
            <a:pPr marL="342900" lvl="1" indent="-342900" algn="just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/>
              <a:t>Implementation of different techniques may be difficult.</a:t>
            </a:r>
          </a:p>
          <a:p>
            <a:pPr algn="just">
              <a:lnSpc>
                <a:spcPct val="114000"/>
              </a:lnSpc>
            </a:pPr>
            <a:r>
              <a:rPr lang="en-US" sz="2000" dirty="0"/>
              <a:t>The same hardware and software environments must be used for comparing two algorithms.</a:t>
            </a:r>
          </a:p>
          <a:p>
            <a:pPr algn="just">
              <a:lnSpc>
                <a:spcPct val="114000"/>
              </a:lnSpc>
            </a:pPr>
            <a:r>
              <a:rPr lang="en-US" altLang="en-US" sz="2000" dirty="0"/>
              <a:t>Results may not be indicative of the running time on other inputs not included in the experiment. </a:t>
            </a: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672488" y="1066800"/>
            <a:ext cx="4114800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+mj-lt"/>
              <a:buAutoNum type="arabicPeriod" startAt="2"/>
            </a:pPr>
            <a:r>
              <a:rPr lang="en-US" sz="2400" dirty="0"/>
              <a:t>Theoretical (priori)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4709001" y="1981200"/>
                <a:ext cx="4041775" cy="430212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>
                <a:noAutofit/>
              </a:bodyPr>
              <a:lstStyle/>
              <a:p>
                <a:pPr marL="342900" lvl="1" indent="-342900" algn="just">
                  <a:lnSpc>
                    <a:spcPct val="114000"/>
                  </a:lnSpc>
                  <a:buFont typeface="Arial" pitchFamily="34" charset="0"/>
                  <a:buChar char="•"/>
                </a:pPr>
                <a:r>
                  <a:rPr lang="en-US" sz="2000" dirty="0"/>
                  <a:t>Determining mathematically the resources needed by each algorithm.</a:t>
                </a:r>
              </a:p>
              <a:p>
                <a:pPr algn="just">
                  <a:lnSpc>
                    <a:spcPct val="114000"/>
                  </a:lnSpc>
                </a:pPr>
                <a:r>
                  <a:rPr lang="en-US" sz="2000" dirty="0"/>
                  <a:t>Uses the algorithm instead of an implementation.</a:t>
                </a:r>
              </a:p>
              <a:p>
                <a:pPr algn="just">
                  <a:lnSpc>
                    <a:spcPct val="114000"/>
                  </a:lnSpc>
                </a:pPr>
                <a:r>
                  <a:rPr lang="en-US" sz="2000" dirty="0"/>
                  <a:t>The speed of an algorithm can be determined independent of the hardware/software environment.</a:t>
                </a:r>
              </a:p>
              <a:p>
                <a:pPr algn="just">
                  <a:lnSpc>
                    <a:spcPct val="114000"/>
                  </a:lnSpc>
                </a:pPr>
                <a:r>
                  <a:rPr lang="en-US" altLang="en-US" sz="2000" dirty="0"/>
                  <a:t>Characterizes running time as a function of the input size 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/>
                  <a:t> considers all possible values.</a:t>
                </a:r>
              </a:p>
            </p:txBody>
          </p:sp>
        </mc:Choice>
        <mc:Fallback xmlns="">
          <p:sp>
            <p:nvSpPr>
              <p:cNvPr id="11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4709001" y="1981200"/>
                <a:ext cx="4041775" cy="4302125"/>
              </a:xfrm>
              <a:prstGeom prst="rect">
                <a:avLst/>
              </a:prstGeom>
              <a:blipFill>
                <a:blip r:embed="rId2"/>
                <a:stretch>
                  <a:fillRect l="-1203" r="-15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8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0" grpId="0" build="p" animBg="1"/>
      <p:bldP spid="11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Sort: Best Case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700" y="1573173"/>
            <a:ext cx="8610600" cy="437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flag=1;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for(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= 1;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&lt; n;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++)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for(j = 1; j &lt; n-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j++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if(A[j] &gt; A[j+1])</a:t>
            </a: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flag=0;</a:t>
            </a: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swap(A[j],A[j+1])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if(flag == 1)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&lt;&lt;"already sorted"&lt;&lt;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endl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break; </a:t>
            </a:r>
            <a:endParaRPr lang="en-IN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1426" y="1115973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1 :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920026" y="2411373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7" name="Rectangle 6"/>
          <p:cNvSpPr/>
          <p:nvPr/>
        </p:nvSpPr>
        <p:spPr>
          <a:xfrm>
            <a:off x="6920026" y="2792373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8" name="Rectangle 7"/>
          <p:cNvSpPr/>
          <p:nvPr/>
        </p:nvSpPr>
        <p:spPr>
          <a:xfrm>
            <a:off x="6920026" y="3173373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59</a:t>
            </a:r>
          </a:p>
        </p:txBody>
      </p:sp>
      <p:sp>
        <p:nvSpPr>
          <p:cNvPr id="9" name="Rectangle 8"/>
          <p:cNvSpPr/>
          <p:nvPr/>
        </p:nvSpPr>
        <p:spPr>
          <a:xfrm>
            <a:off x="6920026" y="1649373"/>
            <a:ext cx="5334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20026" y="2030373"/>
            <a:ext cx="5334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90600" y="2030373"/>
            <a:ext cx="990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40555" y="1115973"/>
            <a:ext cx="8178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43000" y="2982873"/>
            <a:ext cx="2819400" cy="5715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40555" y="1661041"/>
            <a:ext cx="8178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j =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0555" y="2145950"/>
            <a:ext cx="8178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j =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32383" y="2633046"/>
            <a:ext cx="8178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j = 3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2383" y="3117955"/>
            <a:ext cx="8178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j =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6700" y="6019800"/>
                <a:ext cx="861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Only one iteration takes place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i.e., Pass 1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6019800"/>
                <a:ext cx="8610600" cy="461665"/>
              </a:xfrm>
              <a:prstGeom prst="rect">
                <a:avLst/>
              </a:prstGeom>
              <a:blipFill>
                <a:blip r:embed="rId2"/>
                <a:stretch>
                  <a:fillRect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66700" y="990600"/>
                <a:ext cx="4991100" cy="52322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0066"/>
                    </a:solidFill>
                    <a:ea typeface="Cambria Math" panose="02040503050406030204" pitchFamily="18" charset="0"/>
                  </a:rPr>
                  <a:t>Best case time complexity =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990600"/>
                <a:ext cx="4991100" cy="523220"/>
              </a:xfrm>
              <a:prstGeom prst="rect">
                <a:avLst/>
              </a:prstGeom>
              <a:blipFill>
                <a:blip r:embed="rId3"/>
                <a:stretch>
                  <a:fillRect l="-2436" t="-10345" b="-3103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143000" y="5486400"/>
            <a:ext cx="1066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/>
          <p:cNvSpPr/>
          <p:nvPr/>
        </p:nvSpPr>
        <p:spPr>
          <a:xfrm>
            <a:off x="4191000" y="2982873"/>
            <a:ext cx="1981200" cy="903328"/>
          </a:xfrm>
          <a:prstGeom prst="wedgeRoundRectCallout">
            <a:avLst>
              <a:gd name="adj1" fmla="val -68286"/>
              <a:gd name="adj2" fmla="val -22195"/>
              <a:gd name="adj3" fmla="val 16667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sz="2000" dirty="0">
                <a:solidFill>
                  <a:srgbClr val="C00000"/>
                </a:solidFill>
              </a:rPr>
              <a:t>ondition never becomes true</a:t>
            </a:r>
          </a:p>
        </p:txBody>
      </p:sp>
      <p:cxnSp>
        <p:nvCxnSpPr>
          <p:cNvPr id="12" name="Elbow Connector 11"/>
          <p:cNvCxnSpPr>
            <a:endCxn id="29" idx="1"/>
          </p:cNvCxnSpPr>
          <p:nvPr/>
        </p:nvCxnSpPr>
        <p:spPr>
          <a:xfrm rot="16200000" flipH="1">
            <a:off x="571500" y="5143500"/>
            <a:ext cx="762000" cy="381000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1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04584 0.2083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5" grpId="0"/>
      <p:bldP spid="26" grpId="0" animBg="1"/>
      <p:bldP spid="29" grpId="0" animBg="1"/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71235"/>
              </p:ext>
            </p:extLst>
          </p:nvPr>
        </p:nvGraphicFramePr>
        <p:xfrm>
          <a:off x="2175928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33400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</a:t>
            </a:r>
            <a:endParaRPr lang="en-US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07997"/>
              </p:ext>
            </p:extLst>
          </p:nvPr>
        </p:nvGraphicFramePr>
        <p:xfrm>
          <a:off x="651928" y="3032760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35076" y="2571095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Unsorted Array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70965"/>
              </p:ext>
            </p:extLst>
          </p:nvPr>
        </p:nvGraphicFramePr>
        <p:xfrm>
          <a:off x="651928" y="3566160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533400" y="4202668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3400" y="42026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72200" y="4621768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1, Minx = 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95400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363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031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65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99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03336" y="5127812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20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54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36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697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31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65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699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03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72201" y="500568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Find the smallest value from the entire Unsorted array</a:t>
            </a:r>
          </a:p>
        </p:txBody>
      </p:sp>
      <p:sp>
        <p:nvSpPr>
          <p:cNvPr id="31" name="Freeform 30"/>
          <p:cNvSpPr/>
          <p:nvPr/>
        </p:nvSpPr>
        <p:spPr>
          <a:xfrm rot="10800000" flipV="1">
            <a:off x="1289637" y="4915377"/>
            <a:ext cx="3734440" cy="178355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89637" y="4572000"/>
            <a:ext cx="37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(elements 2 to 8)</a:t>
            </a:r>
          </a:p>
        </p:txBody>
      </p:sp>
      <p:sp>
        <p:nvSpPr>
          <p:cNvPr id="33" name="Freeform 32"/>
          <p:cNvSpPr/>
          <p:nvPr/>
        </p:nvSpPr>
        <p:spPr>
          <a:xfrm>
            <a:off x="1018674" y="5867400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85429" y="609600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72201" y="5943600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Index = 4, value = -5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</p:spTree>
    <p:extLst>
      <p:ext uri="{BB962C8B-B14F-4D97-AF65-F5344CB8AC3E}">
        <p14:creationId xmlns:p14="http://schemas.microsoft.com/office/powerpoint/2010/main" val="38685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9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 animBg="1"/>
      <p:bldP spid="3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11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3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979455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6" name="Rectangle 5"/>
          <p:cNvSpPr/>
          <p:nvPr/>
        </p:nvSpPr>
        <p:spPr>
          <a:xfrm>
            <a:off x="876300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72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06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4840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74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08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4236" y="1979455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2900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300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72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06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840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74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508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84236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Freeform 20"/>
          <p:cNvSpPr/>
          <p:nvPr/>
        </p:nvSpPr>
        <p:spPr>
          <a:xfrm>
            <a:off x="1409700" y="1793329"/>
            <a:ext cx="3207937" cy="14665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01412" y="144040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(elements 3 to 8)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8953" y="1356836"/>
            <a:ext cx="192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2, Minx =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38953" y="1853229"/>
            <a:ext cx="2656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2, value =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82322" y="3059668"/>
            <a:ext cx="490801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Swapping as min value is already at right place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6300" y="1979455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42900" y="3593068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2900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4 :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342900" y="47536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6300" y="47536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172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506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840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174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508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084236" y="47536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2900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6300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172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506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4840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174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508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84236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5" name="Freeform 44"/>
          <p:cNvSpPr/>
          <p:nvPr/>
        </p:nvSpPr>
        <p:spPr>
          <a:xfrm>
            <a:off x="1950636" y="4560141"/>
            <a:ext cx="2667001" cy="10147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333500" y="387434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(elements 4 to 8)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95031" y="4126468"/>
            <a:ext cx="20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3, Minx = 12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95031" y="4648200"/>
            <a:ext cx="2656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6, value = 2</a:t>
            </a:r>
          </a:p>
        </p:txBody>
      </p:sp>
      <p:sp>
        <p:nvSpPr>
          <p:cNvPr id="49" name="Freeform 48"/>
          <p:cNvSpPr/>
          <p:nvPr/>
        </p:nvSpPr>
        <p:spPr>
          <a:xfrm>
            <a:off x="1665889" y="5574268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032644" y="5802868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417236" y="47536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17436" y="4753637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836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 animBg="1"/>
      <p:bldP spid="50" grpId="0"/>
      <p:bldP spid="51" grpId="0" animBg="1"/>
      <p:bldP spid="5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" y="10668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5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6" name="Rectangle 5"/>
          <p:cNvSpPr/>
          <p:nvPr/>
        </p:nvSpPr>
        <p:spPr>
          <a:xfrm>
            <a:off x="876300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72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06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4840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74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08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42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2900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300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72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06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27465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74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508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842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Freeform 20"/>
          <p:cNvSpPr/>
          <p:nvPr/>
        </p:nvSpPr>
        <p:spPr>
          <a:xfrm>
            <a:off x="2484035" y="2033873"/>
            <a:ext cx="2133601" cy="12424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40316" y="1383268"/>
            <a:ext cx="192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4, Minx = 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0316" y="1896070"/>
            <a:ext cx="2604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4, value = 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" y="40502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6 :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342900" y="52108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6300" y="52108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7236" y="52108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50636" y="52108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84036" y="52108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17436" y="52108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50836" y="52108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84236" y="5210837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2900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76300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172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506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840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174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508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84236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1" name="Freeform 40"/>
          <p:cNvSpPr/>
          <p:nvPr/>
        </p:nvSpPr>
        <p:spPr>
          <a:xfrm>
            <a:off x="3017435" y="5017341"/>
            <a:ext cx="1600201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40316" y="4774168"/>
            <a:ext cx="20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5, Minx = 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40316" y="5257800"/>
            <a:ext cx="2604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6, value = 12</a:t>
            </a:r>
          </a:p>
        </p:txBody>
      </p:sp>
      <p:sp>
        <p:nvSpPr>
          <p:cNvPr id="44" name="Freeform 43"/>
          <p:cNvSpPr/>
          <p:nvPr/>
        </p:nvSpPr>
        <p:spPr>
          <a:xfrm>
            <a:off x="2749026" y="5943057"/>
            <a:ext cx="533400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564819" y="6171657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61373" y="13480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(elements 5 to 8)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00500" y="3408474"/>
            <a:ext cx="490801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Swapping as min value is already at right place 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42900" y="40386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506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43036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(elements 6 to 8)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484036" y="5210837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17436" y="5210837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0841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5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/>
      <p:bldP spid="46" grpId="0"/>
      <p:bldP spid="47" grpId="0" animBg="1"/>
      <p:bldP spid="49" grpId="0" animBg="1"/>
      <p:bldP spid="50" grpId="0"/>
      <p:bldP spid="51" grpId="0" animBg="1"/>
      <p:bldP spid="5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" y="10668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7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6" name="Rectangle 5"/>
          <p:cNvSpPr/>
          <p:nvPr/>
        </p:nvSpPr>
        <p:spPr>
          <a:xfrm>
            <a:off x="876300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72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06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4840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74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08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4236" y="22273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2900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300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72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06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840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74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508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8423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550836" y="2033873"/>
            <a:ext cx="1066801" cy="164513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09609" y="1459468"/>
            <a:ext cx="20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6, Minx = 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09609" y="1972270"/>
            <a:ext cx="2604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7, value = 12</a:t>
            </a:r>
          </a:p>
        </p:txBody>
      </p:sp>
      <p:sp>
        <p:nvSpPr>
          <p:cNvPr id="24" name="Freeform 23"/>
          <p:cNvSpPr/>
          <p:nvPr/>
        </p:nvSpPr>
        <p:spPr>
          <a:xfrm>
            <a:off x="3286746" y="29834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118374" y="32120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17436" y="22273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50836" y="2227369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81359" y="1375875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(elements 7 to 8)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2900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-5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6300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17236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50636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84036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17436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50836" y="50467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084236" y="50467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2900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6300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172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506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4840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174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508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84236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5" name="Freeform 44"/>
          <p:cNvSpPr/>
          <p:nvPr/>
        </p:nvSpPr>
        <p:spPr>
          <a:xfrm>
            <a:off x="4084237" y="4853273"/>
            <a:ext cx="533400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09609" y="4610100"/>
            <a:ext cx="20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Minj</a:t>
            </a:r>
            <a:r>
              <a:rPr lang="en-US" b="1" dirty="0"/>
              <a:t> = 7, Minx = 16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09609" y="5161002"/>
            <a:ext cx="2656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min value from </a:t>
            </a:r>
          </a:p>
          <a:p>
            <a:r>
              <a:rPr lang="en-US" dirty="0"/>
              <a:t>Remaining unsorted array</a:t>
            </a:r>
          </a:p>
          <a:p>
            <a:r>
              <a:rPr lang="en-US" b="1" dirty="0">
                <a:solidFill>
                  <a:srgbClr val="C00000"/>
                </a:solidFill>
              </a:rPr>
              <a:t>Index = 8, value = 14</a:t>
            </a:r>
          </a:p>
        </p:txBody>
      </p:sp>
      <p:sp>
        <p:nvSpPr>
          <p:cNvPr id="48" name="Freeform 47"/>
          <p:cNvSpPr/>
          <p:nvPr/>
        </p:nvSpPr>
        <p:spPr>
          <a:xfrm>
            <a:off x="3812752" y="58028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19500" y="60314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550836" y="5046769"/>
            <a:ext cx="533400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084236" y="5046769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37304" y="4177959"/>
            <a:ext cx="169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(element 8)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2900" y="40502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8 :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42900" y="40386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6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/>
      <p:bldP spid="23" grpId="0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/>
      <p:bldP spid="47" grpId="0"/>
      <p:bldP spid="48" grpId="0" animBg="1"/>
      <p:bldP spid="49" grpId="0"/>
      <p:bldP spid="50" grpId="0" animBg="1"/>
      <p:bldP spid="51" grpId="0" animBg="1"/>
      <p:bldP spid="52" grpId="0"/>
      <p:bldP spid="5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sort </a:t>
            </a:r>
            <a:r>
              <a:rPr lang="en-US" b="1" dirty="0"/>
              <a:t>divides the array </a:t>
            </a:r>
            <a:r>
              <a:rPr lang="en-US" dirty="0"/>
              <a:t>or list into two parts,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66FF"/>
                </a:solidFill>
              </a:rPr>
              <a:t>sorted part at the left end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the unsorted part at the right end</a:t>
            </a:r>
            <a:r>
              <a:rPr lang="en-US" dirty="0"/>
              <a:t>. </a:t>
            </a:r>
          </a:p>
          <a:p>
            <a:r>
              <a:rPr lang="en-US" dirty="0"/>
              <a:t>Initially, the sorted part is empty and the unsorted part is the entire list.</a:t>
            </a:r>
          </a:p>
          <a:p>
            <a:r>
              <a:rPr lang="en-US" dirty="0"/>
              <a:t>The </a:t>
            </a:r>
            <a:r>
              <a:rPr lang="en-US" b="1" dirty="0"/>
              <a:t>smallest element </a:t>
            </a:r>
            <a:r>
              <a:rPr lang="en-US" dirty="0"/>
              <a:t>is selected from the unsorted array and swapped with the leftmost element, and that element becomes a part of the sorted array.</a:t>
            </a:r>
          </a:p>
          <a:p>
            <a:r>
              <a:rPr lang="en-US" dirty="0"/>
              <a:t>Then it finds the </a:t>
            </a:r>
            <a:r>
              <a:rPr lang="en-US" b="1" dirty="0"/>
              <a:t>second smallest element</a:t>
            </a:r>
            <a:r>
              <a:rPr lang="en-US" dirty="0"/>
              <a:t> and exchanges it with the element in the second leftmost position.</a:t>
            </a:r>
          </a:p>
          <a:p>
            <a:r>
              <a:rPr lang="en-US" dirty="0"/>
              <a:t>This </a:t>
            </a:r>
            <a:r>
              <a:rPr lang="en-US" b="1" dirty="0"/>
              <a:t>process continues </a:t>
            </a:r>
            <a:r>
              <a:rPr lang="en-US" dirty="0"/>
              <a:t>until the entire array is sorted.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610600" cy="537070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 + 1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600"/>
              </a:spcBef>
            </a:pPr>
            <a:r>
              <a:rPr lang="en-IN" sz="2400" b="1" dirty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sz="2400" b="1" dirty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6">
              <a:spcBef>
                <a:spcPts val="6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j;</a:t>
            </a:r>
          </a:p>
          <a:p>
            <a:pPr lvl="6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minx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</p:spTree>
    <p:extLst>
      <p:ext uri="{BB962C8B-B14F-4D97-AF65-F5344CB8AC3E}">
        <p14:creationId xmlns:p14="http://schemas.microsoft.com/office/powerpoint/2010/main" val="337503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5181600" cy="293926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dirty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 + 1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b="1" dirty="0">
                <a:latin typeface="Consolas" pitchFamily="49" charset="0"/>
                <a:cs typeface="Consolas" pitchFamily="49" charset="0"/>
              </a:rPr>
              <a:t>if 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b="1" dirty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114800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86400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410410"/>
              </p:ext>
            </p:extLst>
          </p:nvPr>
        </p:nvGraphicFramePr>
        <p:xfrm>
          <a:off x="304800" y="48006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800" y="4239668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Sort in Ascending order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57406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7405" y="2066825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60718" y="2631047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45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610374" y="319816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1 :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304799" y="1502047"/>
            <a:ext cx="2667001" cy="38168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48894"/>
              </p:ext>
            </p:extLst>
          </p:nvPr>
        </p:nvGraphicFramePr>
        <p:xfrm>
          <a:off x="304800" y="5357067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304800" y="4800600"/>
            <a:ext cx="76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45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62000" y="2157781"/>
            <a:ext cx="2819400" cy="37070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219200" y="2528490"/>
            <a:ext cx="4191000" cy="748110"/>
          </a:xfrm>
          <a:prstGeom prst="roundRect">
            <a:avLst/>
          </a:prstGeom>
          <a:noFill/>
          <a:ln w="127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19200" y="4795839"/>
            <a:ext cx="498764" cy="482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35523" y="2631047"/>
            <a:ext cx="562842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9443" y="2066535"/>
            <a:ext cx="37463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24911" y="3194819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3657600"/>
            <a:ext cx="129390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Change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35523" y="2631047"/>
            <a:ext cx="56284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7195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5416 0.0534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08108 -0.0009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 animBg="1"/>
      <p:bldP spid="19" grpId="2" animBg="1"/>
      <p:bldP spid="19" grpId="3" animBg="1"/>
      <p:bldP spid="23" grpId="0" animBg="1"/>
      <p:bldP spid="24" grpId="0" animBg="1"/>
      <p:bldP spid="24" grpId="1" animBg="1"/>
      <p:bldP spid="25" grpId="0" animBg="1"/>
      <p:bldP spid="27" grpId="0" animBg="1"/>
      <p:bldP spid="27" grpId="1" animBg="1"/>
      <p:bldP spid="30" grpId="0" animBg="1"/>
      <p:bldP spid="31" grpId="0" animBg="1"/>
      <p:bldP spid="39" grpId="0"/>
      <p:bldP spid="40" grpId="0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5181600" cy="293926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; minx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dirty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 + 1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b="1" dirty="0">
                <a:latin typeface="Consolas" pitchFamily="49" charset="0"/>
                <a:cs typeface="Consolas" pitchFamily="49" charset="0"/>
              </a:rPr>
              <a:t>if 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b="1" dirty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dirty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114800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86400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4800" y="48006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800" y="4239668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Sort in Ascending order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57406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7405" y="2066825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60718" y="2631047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45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610374" y="319816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1 :</a:t>
            </a:r>
            <a:endParaRPr lang="en-US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04800" y="5357067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304800" y="4800600"/>
            <a:ext cx="76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45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19200" y="2528490"/>
            <a:ext cx="4191000" cy="748110"/>
          </a:xfrm>
          <a:prstGeom prst="roundRect">
            <a:avLst/>
          </a:prstGeom>
          <a:noFill/>
          <a:ln w="127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36273" y="4791760"/>
            <a:ext cx="498764" cy="482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40943" y="2066825"/>
            <a:ext cx="37463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3106" y="2066825"/>
            <a:ext cx="3635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57482" y="2622520"/>
            <a:ext cx="562842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59798" y="2625970"/>
            <a:ext cx="562842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57482" y="2622520"/>
            <a:ext cx="562842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24911" y="3194819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0652" y="3207469"/>
            <a:ext cx="477747" cy="46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42652" y="3195180"/>
            <a:ext cx="477747" cy="46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15675" y="2066825"/>
            <a:ext cx="39990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8353"/>
              </p:ext>
            </p:extLst>
          </p:nvPr>
        </p:nvGraphicFramePr>
        <p:xfrm>
          <a:off x="4719911" y="48006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05116"/>
              </p:ext>
            </p:extLst>
          </p:nvPr>
        </p:nvGraphicFramePr>
        <p:xfrm>
          <a:off x="4719911" y="5357067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7767911" y="4800600"/>
            <a:ext cx="76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719911" y="4800600"/>
            <a:ext cx="7620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30107" y="4648938"/>
            <a:ext cx="2976289" cy="14282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238172" y="4239668"/>
            <a:ext cx="169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Unsorted Array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11191"/>
              </p:ext>
            </p:extLst>
          </p:nvPr>
        </p:nvGraphicFramePr>
        <p:xfrm>
          <a:off x="2705674" y="59312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Rectangle 48"/>
          <p:cNvSpPr/>
          <p:nvPr/>
        </p:nvSpPr>
        <p:spPr>
          <a:xfrm>
            <a:off x="2705674" y="5931288"/>
            <a:ext cx="7620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63270" y="5931288"/>
            <a:ext cx="7620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91674" y="5929056"/>
            <a:ext cx="79952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20866" y="5929055"/>
            <a:ext cx="762000" cy="4616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91674" y="5928435"/>
            <a:ext cx="817140" cy="46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78462" y="5930146"/>
            <a:ext cx="817140" cy="4594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791199" y="5931288"/>
            <a:ext cx="86530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6740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8177 -0.0048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D69B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CDDC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-0.09583 0.0990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33" grpId="0" animBg="1"/>
      <p:bldP spid="37" grpId="0" animBg="1"/>
      <p:bldP spid="38" grpId="0" animBg="1"/>
      <p:bldP spid="32" grpId="0"/>
      <p:bldP spid="34" grpId="0"/>
      <p:bldP spid="41" grpId="0" animBg="1"/>
      <p:bldP spid="44" grpId="0" animBg="1"/>
      <p:bldP spid="45" grpId="0" animBg="1"/>
      <p:bldP spid="46" grpId="0" animBg="1"/>
      <p:bldP spid="47" grpId="0"/>
      <p:bldP spid="49" grpId="0" animBg="1"/>
      <p:bldP spid="50" grpId="0" animBg="1"/>
      <p:bldP spid="3" grpId="0" animBg="1"/>
      <p:bldP spid="51" grpId="0" animBg="1"/>
      <p:bldP spid="57" grpId="0" animBg="1"/>
      <p:bldP spid="55" grpId="0" animBg="1"/>
      <p:bldP spid="5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" y="1048449"/>
            <a:ext cx="8610600" cy="537070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 + 1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600"/>
              </a:spcBef>
            </a:pPr>
            <a:r>
              <a:rPr lang="en-IN" sz="2400" b="1" dirty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sz="2400" b="1" dirty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6">
              <a:spcBef>
                <a:spcPts val="6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j;</a:t>
            </a:r>
          </a:p>
          <a:p>
            <a:pPr lvl="6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minx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</p:spTree>
    <p:extLst>
      <p:ext uri="{BB962C8B-B14F-4D97-AF65-F5344CB8AC3E}">
        <p14:creationId xmlns:p14="http://schemas.microsoft.com/office/powerpoint/2010/main" val="14682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Instance</a:t>
                </a:r>
                <a:r>
                  <a:rPr lang="en-US" dirty="0"/>
                  <a:t>: An Instance of a problem consists of the input needed to compute the solution to the problem.</a:t>
                </a:r>
              </a:p>
              <a:p>
                <a:r>
                  <a:rPr lang="en-US" dirty="0"/>
                  <a:t>Example: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	Problem</a:t>
                </a:r>
                <a:r>
                  <a:rPr lang="en-US" dirty="0"/>
                  <a:t>: to multiply two positive numbers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  <a:r>
                  <a:rPr lang="en-US" dirty="0"/>
                  <a:t>     	</a:t>
                </a:r>
                <a:r>
                  <a:rPr lang="en-US" sz="2000" b="1" dirty="0"/>
                  <a:t>Instance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981 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1234</m:t>
                    </m:r>
                  </m:oMath>
                </a14:m>
                <a:endParaRPr lang="en-US" sz="2000" dirty="0"/>
              </a:p>
              <a:p>
                <a:r>
                  <a:rPr lang="en-US" dirty="0"/>
                  <a:t>Instance size: Any integer (generally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) that in some way measures the </a:t>
                </a:r>
                <a:r>
                  <a:rPr lang="en-US" b="1" dirty="0"/>
                  <a:t>number of components </a:t>
                </a:r>
                <a:r>
                  <a:rPr lang="en-US" dirty="0"/>
                  <a:t>in an instance.</a:t>
                </a:r>
              </a:p>
              <a:p>
                <a:r>
                  <a:rPr lang="en-US" dirty="0"/>
                  <a:t>Examples: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Sorting problem: Instance size is </a:t>
                </a:r>
                <a:r>
                  <a:rPr lang="en-US" b="1" dirty="0"/>
                  <a:t>number of elements </a:t>
                </a:r>
                <a:r>
                  <a:rPr lang="en-US" dirty="0"/>
                  <a:t>to be sorted.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Graph problem: Instance size is </a:t>
                </a:r>
                <a:r>
                  <a:rPr lang="en-US" b="1" dirty="0"/>
                  <a:t>number of nodes or edges </a:t>
                </a:r>
                <a:r>
                  <a:rPr lang="en-US" dirty="0"/>
                  <a:t>or both.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8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" y="1048449"/>
            <a:ext cx="8610600" cy="494750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>
              <a:spcBef>
                <a:spcPts val="3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>
              <a:spcBef>
                <a:spcPts val="3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3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3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lvl="2">
              <a:spcBef>
                <a:spcPts val="3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3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 + 1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300"/>
              </a:spcBef>
            </a:pPr>
            <a:r>
              <a:rPr lang="en-IN" sz="2400" b="1" dirty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sz="2400" b="1" dirty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6">
              <a:spcBef>
                <a:spcPts val="300"/>
              </a:spcBef>
            </a:pP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j;</a:t>
            </a:r>
          </a:p>
          <a:p>
            <a:pPr lvl="6">
              <a:spcBef>
                <a:spcPts val="3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minx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2">
              <a:spcBef>
                <a:spcPts val="3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2">
              <a:spcBef>
                <a:spcPts val="3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14634" y="3886200"/>
            <a:ext cx="3352800" cy="1217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61950" y="2701006"/>
            <a:ext cx="5791200" cy="3294951"/>
          </a:xfrm>
          <a:prstGeom prst="roundRect">
            <a:avLst>
              <a:gd name="adj" fmla="val 578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6477000" y="3103727"/>
                <a:ext cx="990600" cy="609600"/>
              </a:xfrm>
              <a:prstGeom prst="wedgeRoundRectCallout">
                <a:avLst>
                  <a:gd name="adj1" fmla="val -81453"/>
                  <a:gd name="adj2" fmla="val 8769"/>
                  <a:gd name="adj3" fmla="val 16667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103727"/>
                <a:ext cx="990600" cy="609600"/>
              </a:xfrm>
              <a:prstGeom prst="wedgeRoundRectCallout">
                <a:avLst>
                  <a:gd name="adj1" fmla="val -81453"/>
                  <a:gd name="adj2" fmla="val 876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5847071" y="4348481"/>
                <a:ext cx="990600" cy="609600"/>
              </a:xfrm>
              <a:prstGeom prst="wedgeRoundRectCallout">
                <a:avLst>
                  <a:gd name="adj1" fmla="val -77320"/>
                  <a:gd name="adj2" fmla="val -6903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71" y="4348481"/>
                <a:ext cx="990600" cy="609600"/>
              </a:xfrm>
              <a:prstGeom prst="wedgeRoundRectCallout">
                <a:avLst>
                  <a:gd name="adj1" fmla="val -77320"/>
                  <a:gd name="adj2" fmla="val -69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752599" y="6019800"/>
            <a:ext cx="508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time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complexity </a:t>
            </a:r>
            <a:r>
              <a:rPr lang="en-US" sz="2400" dirty="0"/>
              <a:t>of Selection sort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7670" y="5961289"/>
                <a:ext cx="10668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0" y="5961289"/>
                <a:ext cx="106680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3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0869881"/>
                  </p:ext>
                </p:extLst>
              </p:nvPr>
            </p:nvGraphicFramePr>
            <p:xfrm>
              <a:off x="533401" y="1143000"/>
              <a:ext cx="7924800" cy="4876800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5029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8511">
                    <a:tc>
                      <a:txBody>
                        <a:bodyPr/>
                        <a:lstStyle/>
                        <a:p>
                          <a:r>
                            <a:rPr lang="en-IN" sz="2400" b="1" dirty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Algorithm: </a:t>
                          </a:r>
                          <a:r>
                            <a:rPr lang="en-IN" sz="2400" b="1" dirty="0" err="1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Selection_Sort</a:t>
                          </a:r>
                          <a:r>
                            <a:rPr lang="en-IN" sz="2400" b="1" dirty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(A)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Cost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Times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i ← 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n-1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5613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; minx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 ←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A[i];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IN" sz="2400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730134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j ← 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i + 1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+1)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470201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b="1" dirty="0">
                              <a:latin typeface="Consolas" pitchFamily="49" charset="0"/>
                              <a:cs typeface="Consolas" pitchFamily="49" charset="0"/>
                            </a:rPr>
                            <a:t>if 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A[j] &lt; minx </a:t>
                          </a:r>
                          <a:r>
                            <a:rPr lang="en-IN" sz="2400" b="1" dirty="0">
                              <a:latin typeface="Consolas" pitchFamily="49" charset="0"/>
                              <a:cs typeface="Consolas" pitchFamily="49" charset="0"/>
                            </a:rPr>
                            <a:t>then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647429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← 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j</a:t>
                          </a:r>
                          <a:r>
                            <a:rPr lang="pt-BR" sz="2400" b="1" baseline="0" dirty="0">
                              <a:latin typeface="Consolas" pitchFamily="49" charset="0"/>
                              <a:cs typeface="Consolas" pitchFamily="49" charset="0"/>
                            </a:rPr>
                            <a:t> ; 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minx = A[j]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54529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A[</a:t>
                          </a: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] = A[</a:t>
                          </a: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</a:rPr>
                            <a:t>i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];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028984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A[</a:t>
                          </a: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</a:rPr>
                            <a:t>i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] = minx;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258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0869881"/>
                  </p:ext>
                </p:extLst>
              </p:nvPr>
            </p:nvGraphicFramePr>
            <p:xfrm>
              <a:off x="533401" y="1143000"/>
              <a:ext cx="7924800" cy="4876800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5029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8511">
                    <a:tc>
                      <a:txBody>
                        <a:bodyPr/>
                        <a:lstStyle/>
                        <a:p>
                          <a:r>
                            <a:rPr lang="en-IN" sz="2400" b="1" dirty="0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Algorithm: </a:t>
                          </a:r>
                          <a:r>
                            <a:rPr lang="en-IN" sz="2400" b="1" dirty="0" err="1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Selection_Sort</a:t>
                          </a:r>
                          <a:r>
                            <a:rPr lang="en-IN" sz="2400" b="1" dirty="0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(A)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Cost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Times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i ← 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n-1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117647" r="-325893" b="-74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117647" r="-551" b="-74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5613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; minx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 ←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A[i];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IN" sz="2400" dirty="0" smtClean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217647" r="-325893" b="-64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217647" r="-551" b="-64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730134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j ← 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i + 1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to 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214286" r="-325893" b="-33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214286" r="-551" b="-337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470201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if 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A[j] &lt; minx </a:t>
                          </a:r>
                          <a:r>
                            <a:rPr lang="en-IN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then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316800" r="-325893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316800" r="-551" b="-2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647429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← 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j</a:t>
                          </a:r>
                          <a:r>
                            <a:rPr lang="pt-BR" sz="2400" b="1" baseline="0" dirty="0" smtClean="0">
                              <a:latin typeface="Consolas" pitchFamily="49" charset="0"/>
                              <a:cs typeface="Consolas" pitchFamily="49" charset="0"/>
                            </a:rPr>
                            <a:t> ; 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minx = A[j]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416800" r="-325893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416800" r="-551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54529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A[</a:t>
                          </a: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</a:rPr>
                            <a:t>minj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] = A[</a:t>
                          </a: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</a:rPr>
                            <a:t>i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];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760000" r="-325893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760000" r="-551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028984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A[</a:t>
                          </a: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</a:rPr>
                            <a:t>i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] = minx;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860000" r="-325893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860000" r="-551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258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/>
          <p:cNvSpPr txBox="1"/>
          <p:nvPr/>
        </p:nvSpPr>
        <p:spPr>
          <a:xfrm>
            <a:off x="5638800" y="16764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00204" y="1790700"/>
            <a:ext cx="4572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38800" y="22098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62104" y="2216515"/>
            <a:ext cx="810296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8800" y="27432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91300" y="2731532"/>
            <a:ext cx="1447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38800" y="35814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3581400"/>
            <a:ext cx="990600" cy="60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43434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81800" y="4343400"/>
            <a:ext cx="1143000" cy="60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38800" y="51054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781800" y="5029200"/>
            <a:ext cx="9906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8800" y="55626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858000" y="5562600"/>
            <a:ext cx="9906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:r>
                  <a:rPr lang="en-US" sz="2400" dirty="0"/>
                  <a:t>The time complexity of Selection sort algorithm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95300" y="2514600"/>
            <a:ext cx="8458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1000" y="3962400"/>
            <a:ext cx="8458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0" y="4419600"/>
            <a:ext cx="8458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58000" y="4953000"/>
            <a:ext cx="1981200" cy="5334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75928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33400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</a:t>
            </a:r>
            <a:endParaRPr lang="en-US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55225"/>
              </p:ext>
            </p:extLst>
          </p:nvPr>
        </p:nvGraphicFramePr>
        <p:xfrm>
          <a:off x="651928" y="2976264"/>
          <a:ext cx="5215472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35076" y="25146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Unsorted Array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70529"/>
              </p:ext>
            </p:extLst>
          </p:nvPr>
        </p:nvGraphicFramePr>
        <p:xfrm>
          <a:off x="651928" y="3509665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533400" y="40386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3400" y="40386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4621768"/>
                <a:ext cx="1420581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621768"/>
                <a:ext cx="14205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620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54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36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697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31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65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699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03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02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1836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762000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23697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29031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34365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3969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503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67401" y="5005685"/>
                <a:ext cx="2743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1" y="5005685"/>
                <a:ext cx="2743200" cy="1015663"/>
              </a:xfrm>
              <a:prstGeom prst="rect">
                <a:avLst/>
              </a:prstGeom>
              <a:blipFill>
                <a:blip r:embed="rId3"/>
                <a:stretch>
                  <a:fillRect l="-2444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1026209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8520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858000" y="4632992"/>
                <a:ext cx="218040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632992"/>
                <a:ext cx="2180404" cy="36933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62000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011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34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679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013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90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624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01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35" name="Oval 34"/>
          <p:cNvSpPr/>
          <p:nvPr/>
        </p:nvSpPr>
        <p:spPr>
          <a:xfrm>
            <a:off x="838200" y="5006789"/>
            <a:ext cx="375237" cy="4088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237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4357" y="4501172"/>
                <a:ext cx="533400" cy="381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7" y="4501172"/>
                <a:ext cx="533400" cy="381000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/>
          <p:cNvSpPr/>
          <p:nvPr/>
        </p:nvSpPr>
        <p:spPr>
          <a:xfrm>
            <a:off x="6101716" y="4622940"/>
            <a:ext cx="643226" cy="38943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6101716" y="4953000"/>
            <a:ext cx="643226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96296E-6 L 0.05591 0.000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 animBg="1"/>
      <p:bldP spid="13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5" grpId="0" animBg="1"/>
      <p:bldP spid="16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/>
      <p:bldP spid="33" grpId="0" animBg="1"/>
      <p:bldP spid="34" grpId="0"/>
      <p:bldP spid="39" grpId="0" animBg="1"/>
      <p:bldP spid="3" grpId="0"/>
      <p:bldP spid="3" grpId="2"/>
      <p:bldP spid="37" grpId="0"/>
      <p:bldP spid="37" grpId="1"/>
      <p:bldP spid="40" grpId="0"/>
      <p:bldP spid="41" grpId="0"/>
      <p:bldP spid="42" grpId="0"/>
      <p:bldP spid="43" grpId="0"/>
      <p:bldP spid="44" grpId="0"/>
      <p:bldP spid="45" grpId="0"/>
      <p:bldP spid="35" grpId="0" animBg="1"/>
      <p:bldP spid="35" grpId="1" animBg="1"/>
      <p:bldP spid="46" grpId="0"/>
      <p:bldP spid="47" grpId="0" animBg="1"/>
      <p:bldP spid="47" grpId="1" animBg="1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11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3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" y="3593068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2900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4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83563" y="4419600"/>
                <a:ext cx="1586901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563" y="4419600"/>
                <a:ext cx="1586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43601" y="4803517"/>
                <a:ext cx="243839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4803517"/>
                <a:ext cx="2438399" cy="1015663"/>
              </a:xfrm>
              <a:prstGeom prst="rect">
                <a:avLst/>
              </a:prstGeom>
              <a:blipFill>
                <a:blip r:embed="rId3"/>
                <a:stretch>
                  <a:fillRect l="-2500" t="-3593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34200" y="4419600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419600"/>
                <a:ext cx="2133600" cy="369332"/>
              </a:xfrm>
              <a:prstGeom prst="rect">
                <a:avLst/>
              </a:prstGeom>
              <a:blipFill>
                <a:blip r:embed="rId4"/>
                <a:stretch>
                  <a:fillRect l="-568" b="-952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57800" y="1237974"/>
                <a:ext cx="1558439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237974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67400" y="1621891"/>
                <a:ext cx="2514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21891"/>
                <a:ext cx="2514600" cy="1015663"/>
              </a:xfrm>
              <a:prstGeom prst="rect">
                <a:avLst/>
              </a:prstGeom>
              <a:blipFill>
                <a:blip r:embed="rId6"/>
                <a:stretch>
                  <a:fillRect l="-2670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58000" y="1237974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1237974"/>
                <a:ext cx="2180749" cy="369332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7620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954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6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697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031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365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3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02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836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62000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3697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29031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4365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969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503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62000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11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34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79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13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290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624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01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20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954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36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697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031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4365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9699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3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02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1836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762000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23697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29031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34365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969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6" name="Rectangle 55"/>
          <p:cNvSpPr/>
          <p:nvPr/>
        </p:nvSpPr>
        <p:spPr>
          <a:xfrm>
            <a:off x="4503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48520" y="3135868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 Shift will take place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000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011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34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679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013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290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624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01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69" name="Oval 68"/>
          <p:cNvSpPr/>
          <p:nvPr/>
        </p:nvSpPr>
        <p:spPr>
          <a:xfrm>
            <a:off x="1347918" y="196418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891702" y="5002720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345003" y="5010233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0293" y="498747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35403" y="501187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-5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5997053" y="4419600"/>
            <a:ext cx="819186" cy="38943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6019800" y="4800600"/>
            <a:ext cx="824901" cy="2917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1853602" y="452548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602" y="4525486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309818" y="1432649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8" y="1432649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/>
          <p:cNvCxnSpPr/>
          <p:nvPr/>
        </p:nvCxnSpPr>
        <p:spPr>
          <a:xfrm>
            <a:off x="6019800" y="1607306"/>
            <a:ext cx="66858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774477" y="450700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7" y="4507006"/>
                <a:ext cx="533400" cy="381000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Freeform 73"/>
          <p:cNvSpPr/>
          <p:nvPr/>
        </p:nvSpPr>
        <p:spPr>
          <a:xfrm>
            <a:off x="2132350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854661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76" name="Freeform 75"/>
          <p:cNvSpPr/>
          <p:nvPr/>
        </p:nvSpPr>
        <p:spPr>
          <a:xfrm>
            <a:off x="1598950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321261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26209" y="5737411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48520" y="58790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</p:spTree>
    <p:extLst>
      <p:ext uri="{BB962C8B-B14F-4D97-AF65-F5344CB8AC3E}">
        <p14:creationId xmlns:p14="http://schemas.microsoft.com/office/powerpoint/2010/main" val="42790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5938 0 L 0.05938 0 " pathEditMode="relative" ptsTypes="AAAA">
                                      <p:cBhvr>
                                        <p:cTn id="2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000"/>
                            </p:stCondLst>
                            <p:childTnLst>
                              <p:par>
                                <p:cTn id="2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"/>
                            </p:stCondLst>
                            <p:childTnLst>
                              <p:par>
                                <p:cTn id="2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4.44444E-6 0.00023 C -0.00607 0.00046 -0.01197 0.00185 -0.01805 0.00185 C -0.02743 0.00185 -0.03697 0.00046 -0.04635 -1.48148E-6 C -0.04982 -0.00023 -0.05329 -1.48148E-6 -0.05677 -1.48148E-6 L -0.05677 0.00023 " pathEditMode="relative" rAng="0" ptsTypes="AAAAAA">
                                      <p:cBhvr>
                                        <p:cTn id="27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467 0.00139 0.02691 0.00116 0.05937 0.00116 L 0.05937 0.00116 " pathEditMode="relative" ptsTypes="AAAA">
                                      <p:cBhvr>
                                        <p:cTn id="29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82 0.00046 0.01753 0.00255 0.02083 0.00278 C 0.0342 0.00301 0.04791 0.00278 0.06146 0.00278 L 0.06146 0.00278 " pathEditMode="relative" ptsTypes="AAAAA">
                                      <p:cBhvr>
                                        <p:cTn id="3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000"/>
                            </p:stCondLst>
                            <p:childTnLst>
                              <p:par>
                                <p:cTn id="3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6" grpId="0"/>
      <p:bldP spid="37" grpId="0"/>
      <p:bldP spid="38" grpId="0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 animBg="1"/>
      <p:bldP spid="69" grpId="2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/>
      <p:bldP spid="77" grpId="0" animBg="1"/>
      <p:bldP spid="80" grpId="0" animBg="1"/>
      <p:bldP spid="80" grpId="1" animBg="1"/>
      <p:bldP spid="80" grpId="2" animBg="1"/>
      <p:bldP spid="81" grpId="0" animBg="1"/>
      <p:bldP spid="81" grpId="1" animBg="1"/>
      <p:bldP spid="89" grpId="0" animBg="1"/>
      <p:bldP spid="89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8" grpId="0"/>
      <p:bldP spid="78" grpId="1"/>
      <p:bldP spid="82" grpId="0" animBg="1"/>
      <p:bldP spid="82" grpId="1" animBg="1"/>
      <p:bldP spid="84" grpId="0"/>
      <p:bldP spid="84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11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5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" y="3593068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2900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6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50929" y="4293632"/>
                <a:ext cx="1528015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29" y="4293632"/>
                <a:ext cx="152801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67401" y="4775537"/>
                <a:ext cx="2743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1" y="4775537"/>
                <a:ext cx="2743200" cy="1015663"/>
              </a:xfrm>
              <a:prstGeom prst="rect">
                <a:avLst/>
              </a:prstGeom>
              <a:blipFill>
                <a:blip r:embed="rId3"/>
                <a:stretch>
                  <a:fillRect l="-2444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25100" y="4280327"/>
                <a:ext cx="2263749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00" y="4280327"/>
                <a:ext cx="2263749" cy="36933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0929" y="1277162"/>
                <a:ext cx="1558439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29" y="1277162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67400" y="1727537"/>
                <a:ext cx="2743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727537"/>
                <a:ext cx="2743200" cy="1015663"/>
              </a:xfrm>
              <a:prstGeom prst="rect">
                <a:avLst/>
              </a:prstGeom>
              <a:blipFill>
                <a:blip r:embed="rId3"/>
                <a:stretch>
                  <a:fillRect l="-2444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08445" y="1277162"/>
                <a:ext cx="2180404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45" y="1277162"/>
                <a:ext cx="2180404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7620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954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6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697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031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365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3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02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836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62000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3697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29031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4365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969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503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Freeform 28"/>
          <p:cNvSpPr/>
          <p:nvPr/>
        </p:nvSpPr>
        <p:spPr>
          <a:xfrm>
            <a:off x="3113410" y="5844988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43200" y="6027840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2000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11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34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79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13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290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624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01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20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954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36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697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031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4365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9699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3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02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1836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762000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23697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29031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34365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969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6" name="Rectangle 55"/>
          <p:cNvSpPr/>
          <p:nvPr/>
        </p:nvSpPr>
        <p:spPr>
          <a:xfrm>
            <a:off x="4503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57203" y="3052369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 Shift will take place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000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011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34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679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013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290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624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01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69" name="Oval 68"/>
          <p:cNvSpPr/>
          <p:nvPr/>
        </p:nvSpPr>
        <p:spPr>
          <a:xfrm>
            <a:off x="2412700" y="196418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940349" y="5010233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420242" y="500095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866900" y="5007232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5867400" y="4316968"/>
            <a:ext cx="716472" cy="33123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343917" y="5011684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836336" y="500678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5867400" y="4662964"/>
            <a:ext cx="716472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362200" y="1461828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461828"/>
                <a:ext cx="533400" cy="381000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5867400" y="1646494"/>
            <a:ext cx="77922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903136" y="4472102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36" y="4472102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836336" y="4442937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336" y="4442937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Freeform 81"/>
          <p:cNvSpPr/>
          <p:nvPr/>
        </p:nvSpPr>
        <p:spPr>
          <a:xfrm>
            <a:off x="2605871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235661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72471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702261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78944" y="4800600"/>
            <a:ext cx="941056" cy="357663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47 0.00046 0.00695 0.00069 0.01042 0.00139 C 0.01181 0.00162 0.01302 0.00278 0.01459 0.00278 C 0.0257 0.00278 0.03663 0.00162 0.04792 0.00139 C 0.05226 0.00116 0.05695 0.00139 0.06146 0.00139 L 0.06146 0.00139 " pathEditMode="relative" ptsTypes="AAAAAAA">
                                      <p:cBhvr>
                                        <p:cTn id="25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59 0.00046 -0.02101 0.00093 -0.03142 0.00185 C -0.03455 0.00208 -0.0375 0.0037 -0.04045 0.00394 C -0.04739 0.0044 -0.05434 0.00394 -0.06128 0.00394 L -0.06128 0.00394 " pathEditMode="relative" ptsTypes="AAAAAA">
                                      <p:cBhvr>
                                        <p:cTn id="26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0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000"/>
                            </p:stCondLst>
                            <p:childTnLst>
                              <p:par>
                                <p:cTn id="2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604 0.00671 0.00677 0.00255 0.05833 0.00255 L 0.05833 0.00255 " pathEditMode="relative" ptsTypes="AAAA">
                                      <p:cBhvr>
                                        <p:cTn id="2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00"/>
                            </p:stCondLst>
                            <p:childTnLst>
                              <p:par>
                                <p:cTn id="2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9259E-6 L -3.88889E-6 0.00023 C 0.0283 0.00347 0.00677 0.00115 0.06459 0.00115 L 0.06459 0.00139 " pathEditMode="relative" rAng="0" ptsTypes="AAAA">
                                      <p:cBhvr>
                                        <p:cTn id="3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52 -0.0007 -0.00903 -0.00185 -0.01354 -0.00185 C -0.02552 -0.00185 -0.03733 -0.00047 -0.04931 0 C -0.05226 0.00023 -0.05521 0 -0.05816 0 L -0.05816 0 " pathEditMode="relative" ptsTypes="AAAAAA">
                                      <p:cBhvr>
                                        <p:cTn id="32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000"/>
                            </p:stCondLst>
                            <p:childTnLst>
                              <p:par>
                                <p:cTn id="3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/>
      <p:bldP spid="30" grpId="1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7" grpId="0" animBg="1"/>
      <p:bldP spid="74" grpId="0" animBg="1"/>
      <p:bldP spid="74" grpId="1" animBg="1"/>
      <p:bldP spid="75" grpId="0"/>
      <p:bldP spid="78" grpId="0" animBg="1"/>
      <p:bldP spid="78" grpId="1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3" grpId="0"/>
      <p:bldP spid="83" grpId="1"/>
      <p:bldP spid="84" grpId="0" animBg="1"/>
      <p:bldP spid="84" grpId="1" animBg="1"/>
      <p:bldP spid="85" grpId="0"/>
      <p:bldP spid="85" grpId="1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11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7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" y="3593068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2900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8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20585" y="4516358"/>
                <a:ext cx="1527894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85" y="4516358"/>
                <a:ext cx="152789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67401" y="5005685"/>
                <a:ext cx="2743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1" y="5005685"/>
                <a:ext cx="2743200" cy="1015663"/>
              </a:xfrm>
              <a:prstGeom prst="rect">
                <a:avLst/>
              </a:prstGeom>
              <a:blipFill>
                <a:blip r:embed="rId3"/>
                <a:stretch>
                  <a:fillRect l="-2444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33037" y="4510126"/>
                <a:ext cx="2120463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37" y="4510126"/>
                <a:ext cx="2120463" cy="36933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20584" y="1251928"/>
                <a:ext cx="1558439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84" y="1251928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67400" y="1727537"/>
                <a:ext cx="2743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727537"/>
                <a:ext cx="2743200" cy="1015663"/>
              </a:xfrm>
              <a:prstGeom prst="rect">
                <a:avLst/>
              </a:prstGeom>
              <a:blipFill>
                <a:blip r:embed="rId6"/>
                <a:stretch>
                  <a:fillRect l="-2444" t="-2994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33037" y="1251418"/>
                <a:ext cx="2120463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37" y="1251418"/>
                <a:ext cx="2120463" cy="369332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7620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95400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6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697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031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365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3336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02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836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62000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3697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29031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4365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9699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503336" y="4953000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Freeform 28"/>
          <p:cNvSpPr/>
          <p:nvPr/>
        </p:nvSpPr>
        <p:spPr>
          <a:xfrm>
            <a:off x="4199964" y="5836435"/>
            <a:ext cx="553891" cy="1711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23816" y="6087071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2000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11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34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79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13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290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62400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01563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20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95400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36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697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031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4365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9699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3336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02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1836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762000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23697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29031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34365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9699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6" name="Rectangle 55"/>
          <p:cNvSpPr/>
          <p:nvPr/>
        </p:nvSpPr>
        <p:spPr>
          <a:xfrm>
            <a:off x="4503336" y="1908444"/>
            <a:ext cx="533400" cy="563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762000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011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34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679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013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290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62400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01563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69" name="Oval 68"/>
          <p:cNvSpPr/>
          <p:nvPr/>
        </p:nvSpPr>
        <p:spPr>
          <a:xfrm>
            <a:off x="3474636" y="1957409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001386" y="500095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5942805" y="4548226"/>
            <a:ext cx="805673" cy="33123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478038" y="4991100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948965" y="4885690"/>
            <a:ext cx="680435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48965" y="1620750"/>
            <a:ext cx="830057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940349" y="1957409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5948965" y="1274803"/>
            <a:ext cx="830057" cy="33123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3685808" y="2838508"/>
            <a:ext cx="581392" cy="1814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335166" y="3058477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Shift down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53825" y="1957482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9049" y="499107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3485916" y="1437010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916" y="1437010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4038600" y="449255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492556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/>
          <p:cNvSpPr/>
          <p:nvPr/>
        </p:nvSpPr>
        <p:spPr>
          <a:xfrm>
            <a:off x="6678944" y="1735233"/>
            <a:ext cx="941056" cy="357663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6678944" y="5029200"/>
            <a:ext cx="941056" cy="357663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56 -0.00046 0.01094 -0.00138 0.01667 -0.00138 C 0.0316 -0.00138 0.04636 0 0.06146 0 L 0.06146 0 " pathEditMode="relative" ptsTypes="AAAAA">
                                      <p:cBhvr>
                                        <p:cTn id="1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3368 0.00648 -0.0132 0.00371 -0.06198 0.00371 L -0.06198 0.00371 " pathEditMode="relative" ptsTypes="AAAA">
                                      <p:cBhvr>
                                        <p:cTn id="14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101 -0.00301 0.00278 -0.00093 0.04167 0 C 0.04844 0.00023 0.05556 0 0.0625 0 L 0.0625 0 " pathEditMode="relative" ptsTypes="AAAAA">
                                      <p:cBhvr>
                                        <p:cTn id="30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00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000"/>
                            </p:stCondLst>
                            <p:childTnLst>
                              <p:par>
                                <p:cTn id="3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521 -0.00069 -0.01042 -0.00162 -0.01563 -0.00185 C -0.04827 -0.00393 -0.04896 -0.0037 -0.06771 -0.0037 L -0.06771 -0.0037 " pathEditMode="relative" ptsTypes="AAAAA">
                                      <p:cBhvr>
                                        <p:cTn id="3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00"/>
                            </p:stCondLst>
                            <p:childTnLst>
                              <p:par>
                                <p:cTn id="3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7" grpId="1"/>
      <p:bldP spid="38" grpId="0"/>
      <p:bldP spid="38" grpId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9" grpId="0"/>
      <p:bldP spid="60" grpId="0"/>
      <p:bldP spid="61" grpId="0"/>
      <p:bldP spid="62" grpId="0"/>
      <p:bldP spid="63" grpId="0"/>
      <p:bldP spid="64" grpId="0"/>
      <p:bldP spid="64" grpId="1"/>
      <p:bldP spid="65" grpId="0"/>
      <p:bldP spid="65" grpId="1"/>
      <p:bldP spid="66" grpId="0"/>
      <p:bldP spid="69" grpId="0" animBg="1"/>
      <p:bldP spid="69" grpId="1" animBg="1"/>
      <p:bldP spid="72" grpId="0" animBg="1"/>
      <p:bldP spid="72" grpId="1" animBg="1"/>
      <p:bldP spid="77" grpId="0" animBg="1"/>
      <p:bldP spid="74" grpId="0" animBg="1"/>
      <p:bldP spid="74" grpId="1" animBg="1"/>
      <p:bldP spid="78" grpId="0" animBg="1"/>
      <p:bldP spid="78" grpId="1" animBg="1"/>
      <p:bldP spid="79" grpId="0" animBg="1"/>
      <p:bldP spid="80" grpId="0" animBg="1"/>
      <p:bldP spid="80" grpId="1" animBg="1"/>
      <p:bldP spid="81" grpId="0"/>
      <p:bldP spid="81" grpId="1"/>
      <p:bldP spid="82" grpId="0"/>
      <p:bldP spid="83" grpId="0"/>
      <p:bldP spid="75" grpId="0" animBg="1"/>
      <p:bldP spid="75" grpId="1" animBg="1"/>
      <p:bldP spid="75" grpId="2" animBg="1"/>
      <p:bldP spid="84" grpId="0" animBg="1"/>
      <p:bldP spid="84" grpId="1" animBg="1"/>
      <p:bldP spid="85" grpId="0" animBg="1"/>
      <p:bldP spid="8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389251"/>
            <a:ext cx="8610600" cy="4478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j];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32684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389251"/>
            <a:ext cx="8610600" cy="4478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j];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x;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9100" y="3162300"/>
            <a:ext cx="5943600" cy="2667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33600" y="4495800"/>
            <a:ext cx="25146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6705600" y="3323525"/>
                <a:ext cx="990600" cy="609600"/>
              </a:xfrm>
              <a:prstGeom prst="wedgeRoundRectCallout">
                <a:avLst>
                  <a:gd name="adj1" fmla="val -81453"/>
                  <a:gd name="adj2" fmla="val 6530"/>
                  <a:gd name="adj3" fmla="val 16667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323525"/>
                <a:ext cx="990600" cy="609600"/>
              </a:xfrm>
              <a:prstGeom prst="wedgeRoundRectCallout">
                <a:avLst>
                  <a:gd name="adj1" fmla="val -81453"/>
                  <a:gd name="adj2" fmla="val 653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956981" y="4648200"/>
                <a:ext cx="990600" cy="609600"/>
              </a:xfrm>
              <a:prstGeom prst="wedgeRoundRectCallout">
                <a:avLst>
                  <a:gd name="adj1" fmla="val -78698"/>
                  <a:gd name="adj2" fmla="val 6530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81" y="4648200"/>
                <a:ext cx="990600" cy="609600"/>
              </a:xfrm>
              <a:prstGeom prst="wedgeRoundRectCallout">
                <a:avLst>
                  <a:gd name="adj1" fmla="val -78698"/>
                  <a:gd name="adj2" fmla="val 653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52599" y="6019800"/>
            <a:ext cx="508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time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complexity </a:t>
            </a:r>
            <a:r>
              <a:rPr lang="en-US" sz="2400" dirty="0"/>
              <a:t>of Insertion sort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37670" y="5961289"/>
                <a:ext cx="10668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0" y="5961289"/>
                <a:ext cx="106680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6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Insertion Sort – Best Case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389251"/>
            <a:ext cx="8610600" cy="4478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T</a:t>
            </a:r>
          </a:p>
          <a:p>
            <a:pPr>
              <a:spcBef>
                <a:spcPts val="600"/>
              </a:spcBef>
            </a:pP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sz="2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to </a:t>
            </a:r>
            <a:r>
              <a:rPr lang="pt-BR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i - 1</a:t>
            </a:r>
            <a:r>
              <a:rPr lang="en-IN" sz="2400" dirty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  <a:endParaRPr lang="en-IN" sz="2400" dirty="0"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ts val="600"/>
              </a:spcBef>
            </a:pPr>
            <a:r>
              <a:rPr lang="pt-BR" sz="2400" b="1" dirty="0"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j];</a:t>
            </a:r>
          </a:p>
          <a:p>
            <a:pPr lvl="4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lvl="2">
              <a:spcBef>
                <a:spcPts val="600"/>
              </a:spcBef>
            </a:pPr>
            <a:r>
              <a:rPr lang="en-IN" sz="2400" dirty="0"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latin typeface="Consolas" pitchFamily="49" charset="0"/>
                <a:cs typeface="Consolas" pitchFamily="49" charset="0"/>
              </a:rPr>
              <a:t> x;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331" y="5925911"/>
            <a:ext cx="630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best case time complexity </a:t>
            </a:r>
            <a:r>
              <a:rPr lang="en-US" sz="2400" dirty="0"/>
              <a:t>of Insertion sort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86600" y="5867400"/>
                <a:ext cx="1066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867400"/>
                <a:ext cx="10668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647298" y="10668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Pass 1 :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705600" y="2411373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2792373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5600" y="3173373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5600" y="1649373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05600" y="2030373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2399" y="2038290"/>
            <a:ext cx="1097280" cy="369332"/>
          </a:xfrm>
          <a:prstGeom prst="rect">
            <a:avLst/>
          </a:prstGeom>
          <a:noFill/>
          <a:ln w="9525">
            <a:solidFill>
              <a:srgbClr val="34495E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T[j]=12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399" y="2419290"/>
            <a:ext cx="1097280" cy="369332"/>
          </a:xfrm>
          <a:prstGeom prst="rect">
            <a:avLst/>
          </a:prstGeom>
          <a:noFill/>
          <a:ln w="9525">
            <a:solidFill>
              <a:srgbClr val="34495E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T[j]=23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399" y="2800290"/>
            <a:ext cx="1097280" cy="369332"/>
          </a:xfrm>
          <a:prstGeom prst="rect">
            <a:avLst/>
          </a:prstGeom>
          <a:noFill/>
          <a:ln w="9525">
            <a:solidFill>
              <a:srgbClr val="34495E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T[j]=34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2399" y="3181290"/>
            <a:ext cx="1097280" cy="369332"/>
          </a:xfrm>
          <a:prstGeom prst="rect">
            <a:avLst/>
          </a:prstGeom>
          <a:noFill/>
          <a:ln w="9525">
            <a:solidFill>
              <a:srgbClr val="34495E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T[j]=45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90600" y="3117955"/>
            <a:ext cx="5257800" cy="13778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57260" y="2024776"/>
            <a:ext cx="564578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57260" y="2438400"/>
            <a:ext cx="564578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53174" y="2800290"/>
            <a:ext cx="564578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=4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3174" y="3181290"/>
            <a:ext cx="564578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=5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B3D7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B3D7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B3D7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B3D7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efficiency of an algorithm is a measure of the amount of </a:t>
                </a:r>
                <a:r>
                  <a:rPr lang="en-US" b="1" dirty="0"/>
                  <a:t>resources consumed </a:t>
                </a:r>
                <a:r>
                  <a:rPr lang="en-US" dirty="0"/>
                  <a:t>in solving a problem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important resource is time, i.e., time complexity</a:t>
                </a:r>
              </a:p>
              <a:p>
                <a:r>
                  <a:rPr lang="en-US" dirty="0"/>
                  <a:t>To measure the efficiency of an algorithm requires </a:t>
                </a:r>
                <a:r>
                  <a:rPr lang="en-US" b="1" dirty="0"/>
                  <a:t>to measure its time complexity</a:t>
                </a:r>
                <a:r>
                  <a:rPr lang="en-US" dirty="0"/>
                  <a:t> using any of the following approaches: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To run it and measure how much processor time is needed.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Mathematically computing how much time is needed as a function of input size.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7505700" y="3048000"/>
            <a:ext cx="1409700" cy="609600"/>
          </a:xfrm>
          <a:prstGeom prst="wedgeRoundRectCallout">
            <a:avLst>
              <a:gd name="adj1" fmla="val -72517"/>
              <a:gd name="adj2" fmla="val 21391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Empirical Approach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600200" y="4343400"/>
            <a:ext cx="1409700" cy="609600"/>
          </a:xfrm>
          <a:prstGeom prst="wedgeRoundRectCallout">
            <a:avLst>
              <a:gd name="adj1" fmla="val 15531"/>
              <a:gd name="adj2" fmla="val -94318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Theoretical Approach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1828800"/>
            <a:ext cx="25908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3400" y="1967552"/>
            <a:ext cx="6629400" cy="3451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461992"/>
                  </p:ext>
                </p:extLst>
              </p:nvPr>
            </p:nvGraphicFramePr>
            <p:xfrm>
              <a:off x="533401" y="1143000"/>
              <a:ext cx="7924800" cy="4906461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5029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8511">
                    <a:tc>
                      <a:txBody>
                        <a:bodyPr/>
                        <a:lstStyle/>
                        <a:p>
                          <a:r>
                            <a:rPr lang="en-IN" sz="2400" b="1" dirty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Algorithm: </a:t>
                          </a:r>
                          <a:r>
                            <a:rPr lang="en-IN" sz="2400" b="1" dirty="0" err="1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Insertion_Sort</a:t>
                          </a:r>
                          <a:r>
                            <a:rPr lang="en-IN" sz="2400" b="1" dirty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(T)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Cost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Times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i←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2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to </a:t>
                          </a:r>
                          <a:r>
                            <a:rPr lang="pt-BR" sz="2400" dirty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5613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lvl="2">
                            <a:spcBef>
                              <a:spcPts val="600"/>
                            </a:spcBef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x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T[</a:t>
                          </a:r>
                          <a:r>
                            <a:rPr lang="en-IN" sz="2400" dirty="0" err="1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]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730134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914400" marR="0" lvl="4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j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i-1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IN" sz="2400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470201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while 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x&lt;T[j]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and</a:t>
                          </a:r>
                          <a:r>
                            <a:rPr lang="pt-BR" sz="2400" dirty="0">
                              <a:latin typeface="Consolas" pitchFamily="49" charset="0"/>
                              <a:cs typeface="Consolas" pitchFamily="49" charset="0"/>
                            </a:rPr>
                            <a:t> j&gt;0 </a:t>
                          </a:r>
                          <a:r>
                            <a:rPr lang="pt-BR" sz="2400" b="1" dirty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b="1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647429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1882775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T[j+1] </a:t>
                          </a:r>
                          <a:r>
                            <a:rPr lang="en-IN" sz="2400" dirty="0">
                              <a:latin typeface="MS Gothic" panose="020B0609070205080204" pitchFamily="49" charset="-128"/>
                              <a:ea typeface="MS Gothic" panose="020B0609070205080204" pitchFamily="49" charset="-128"/>
                              <a:cs typeface="Consolas" pitchFamily="49" charset="0"/>
                            </a:rPr>
                            <a:t>← T[</a:t>
                          </a: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j]</a:t>
                          </a:r>
                        </a:p>
                        <a:p>
                          <a:pPr marL="914400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54529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18288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882775" algn="l"/>
                            </a:tabLst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j = j - 1</a:t>
                          </a:r>
                        </a:p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028984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860425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60425" algn="l"/>
                            </a:tabLst>
                            <a:defRPr/>
                          </a:pPr>
                          <a:r>
                            <a:rPr lang="en-IN" sz="2400" dirty="0">
                              <a:latin typeface="Consolas" pitchFamily="49" charset="0"/>
                              <a:cs typeface="Consolas" pitchFamily="49" charset="0"/>
                            </a:rPr>
                            <a:t>T[j+1] = x;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effectLst/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24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258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461992"/>
                  </p:ext>
                </p:extLst>
              </p:nvPr>
            </p:nvGraphicFramePr>
            <p:xfrm>
              <a:off x="533401" y="1143000"/>
              <a:ext cx="7924800" cy="4906461"/>
            </p:xfrm>
            <a:graphic>
              <a:graphicData uri="http://schemas.openxmlformats.org/drawingml/2006/table">
                <a:tbl>
                  <a:tblPr>
                    <a:tableStyleId>{69CF1AB2-1976-4502-BF36-3FF5EA218861}</a:tableStyleId>
                  </a:tblPr>
                  <a:tblGrid>
                    <a:gridCol w="5029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8511">
                    <a:tc>
                      <a:txBody>
                        <a:bodyPr/>
                        <a:lstStyle/>
                        <a:p>
                          <a:r>
                            <a:rPr lang="en-IN" sz="2400" b="1" dirty="0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Algorithm: </a:t>
                          </a:r>
                          <a:r>
                            <a:rPr lang="en-IN" sz="2400" b="1" dirty="0" err="1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Insertion_Sort</a:t>
                          </a:r>
                          <a:r>
                            <a:rPr lang="en-IN" sz="2400" b="1" dirty="0" smtClean="0">
                              <a:solidFill>
                                <a:srgbClr val="C0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(T)</a:t>
                          </a:r>
                          <a:endParaRPr lang="en-IN" sz="2400" b="1" dirty="0" smtClean="0">
                            <a:solidFill>
                              <a:srgbClr val="C00000"/>
                            </a:solidFill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Cost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Times</a:t>
                          </a:r>
                          <a:endParaRPr lang="en-US" sz="24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for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i←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2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to </a:t>
                          </a:r>
                          <a:r>
                            <a:rPr lang="pt-BR" sz="2400" dirty="0" smtClean="0">
                              <a:solidFill>
                                <a:srgbClr val="FF0000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a:t>n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117647" r="-325893" b="-7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117647" r="-551" b="-7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561300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lvl="2">
                            <a:spcBef>
                              <a:spcPts val="600"/>
                            </a:spcBef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x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T[</a:t>
                          </a:r>
                          <a:r>
                            <a:rPr lang="en-IN" sz="2400" dirty="0" err="1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]</a:t>
                          </a:r>
                          <a:endParaRPr lang="en-IN" sz="2400" dirty="0" smtClean="0">
                            <a:latin typeface="Consolas" pitchFamily="49" charset="0"/>
                            <a:cs typeface="Consolas" pitchFamily="49" charset="0"/>
                            <a:sym typeface="Wingdings" panose="05000000000000000000" pitchFamily="2" charset="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215116" r="-325893" b="-645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215116" r="-551" b="-645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730134"/>
                      </a:ext>
                    </a:extLst>
                  </a:tr>
                  <a:tr h="578067">
                    <a:tc>
                      <a:txBody>
                        <a:bodyPr/>
                        <a:lstStyle/>
                        <a:p>
                          <a:pPr marL="914400" marR="0" lvl="4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j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←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i-1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IN" sz="2400" dirty="0" smtClean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288298" r="-325893" b="-4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288298" r="-551" b="-490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470201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while 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x&lt;T[j]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and</a:t>
                          </a:r>
                          <a:r>
                            <a:rPr lang="pt-BR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 j&gt;0 </a:t>
                          </a:r>
                          <a:r>
                            <a:rPr lang="pt-BR" sz="2400" b="1" dirty="0" smtClean="0">
                              <a:latin typeface="Consolas" pitchFamily="49" charset="0"/>
                              <a:cs typeface="Consolas" pitchFamily="49" charset="0"/>
                            </a:rPr>
                            <a:t>do</a:t>
                          </a:r>
                        </a:p>
                        <a:p>
                          <a:pPr marL="914400" marR="0" lvl="6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b="1" dirty="0" smtClean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289683" r="-325893" b="-26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289683" r="-551" b="-26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647429"/>
                      </a:ext>
                    </a:extLst>
                  </a:tr>
                  <a:tr h="761415">
                    <a:tc>
                      <a:txBody>
                        <a:bodyPr/>
                        <a:lstStyle/>
                        <a:p>
                          <a:pPr marL="1882775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T[j+1] </a:t>
                          </a:r>
                          <a:r>
                            <a:rPr lang="en-IN" sz="2400" dirty="0" smtClean="0">
                              <a:latin typeface="MS Gothic" panose="020B0609070205080204" pitchFamily="49" charset="-128"/>
                              <a:ea typeface="MS Gothic" panose="020B0609070205080204" pitchFamily="49" charset="-128"/>
                              <a:cs typeface="Consolas" pitchFamily="49" charset="0"/>
                            </a:rPr>
                            <a:t>← T[</a:t>
                          </a: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j]</a:t>
                          </a:r>
                        </a:p>
                        <a:p>
                          <a:pPr marL="914400" marR="0" lvl="8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dirty="0" smtClean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392800" r="-325893" b="-16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392800" r="-551" b="-1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54529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18288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882775" algn="l"/>
                            </a:tabLst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j = j - 1</a:t>
                          </a:r>
                        </a:p>
                        <a:p>
                          <a:pPr marL="457200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dirty="0" smtClean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513333" r="-32589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513333" r="-551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028984"/>
                      </a:ext>
                    </a:extLst>
                  </a:tr>
                  <a:tr h="518511">
                    <a:tc>
                      <a:txBody>
                        <a:bodyPr/>
                        <a:lstStyle/>
                        <a:p>
                          <a:pPr marL="860425" marR="0" lvl="3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60425" algn="l"/>
                            </a:tabLst>
                            <a:defRPr/>
                          </a:pPr>
                          <a:r>
                            <a:rPr lang="en-IN" sz="2400" dirty="0" smtClean="0">
                              <a:latin typeface="Consolas" pitchFamily="49" charset="0"/>
                              <a:cs typeface="Consolas" pitchFamily="49" charset="0"/>
                            </a:rPr>
                            <a:t>T[j+1] = x;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8393" t="-865882" r="-325893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678" t="-865882" r="-551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258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/>
          <p:cNvSpPr txBox="1"/>
          <p:nvPr/>
        </p:nvSpPr>
        <p:spPr>
          <a:xfrm>
            <a:off x="5638800" y="16764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86600" y="1752600"/>
            <a:ext cx="4572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38800" y="22098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50995" y="2209800"/>
            <a:ext cx="810296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8800" y="27432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38800" y="34290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03021" y="3352800"/>
            <a:ext cx="1165482" cy="60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41148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25503" y="4114800"/>
            <a:ext cx="1143000" cy="60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38800" y="49530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8800" y="5562600"/>
            <a:ext cx="5334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806252" y="5594199"/>
            <a:ext cx="9906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10052" y="2802383"/>
            <a:ext cx="810296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84643" y="4815182"/>
            <a:ext cx="1143000" cy="60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6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7" grpId="0" animBg="1"/>
      <p:bldP spid="38" grpId="0" animBg="1"/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Insertion Sort –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  <a:p>
                <a:pPr marL="4000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𝑻𝒋</m:t>
                          </m:r>
                        </m:e>
                      </m:nary>
                      <m:r>
                        <a:rPr lang="en-US" sz="1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US" sz="1600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+ c</a:t>
                </a:r>
                <a:r>
                  <a:rPr lang="en-US" sz="2200" baseline="-25000" dirty="0"/>
                  <a:t>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baseline="-25000" dirty="0"/>
                  <a:t> </a:t>
                </a:r>
                <a:r>
                  <a:rPr lang="en-US" sz="2200" dirty="0"/>
                  <a:t>+c</a:t>
                </a:r>
                <a:r>
                  <a:rPr lang="en-US" sz="2200" baseline="-25000" dirty="0"/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+ c</a:t>
                </a:r>
                <a:r>
                  <a:rPr lang="en-US" sz="2200" baseline="-25000" dirty="0"/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dirty="0"/>
                  <a:t> c</a:t>
                </a:r>
                <a:r>
                  <a:rPr lang="en-US" sz="2200" baseline="-25000" dirty="0"/>
                  <a:t>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dirty="0"/>
                  <a:t> c</a:t>
                </a:r>
                <a:r>
                  <a:rPr lang="en-US" sz="2200" baseline="-25000" dirty="0"/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dirty="0"/>
                  <a:t> c</a:t>
                </a:r>
                <a:r>
                  <a:rPr lang="en-US" sz="2200" baseline="-25000" dirty="0"/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+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i="1" baseline="-25000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200" dirty="0"/>
              </a:p>
              <a:p>
                <a:pPr marL="400050" lvl="1" indent="0">
                  <a:buNone/>
                </a:pPr>
                <a:r>
                  <a:rPr lang="en-US" sz="2200" dirty="0"/>
                  <a:t>        =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/>
                  <a:t>(-C</a:t>
                </a:r>
                <a:r>
                  <a:rPr lang="en-US" sz="2200" baseline="-25000" dirty="0"/>
                  <a:t>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- C</a:t>
                </a:r>
                <a:r>
                  <a:rPr lang="en-US" sz="2200" baseline="-25000" dirty="0"/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- C</a:t>
                </a:r>
                <a:r>
                  <a:rPr lang="en-US" sz="2200" baseline="-25000" dirty="0"/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/>
                  <a:t>(C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 +C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+C</a:t>
                </a:r>
                <a:r>
                  <a:rPr lang="en-US" sz="2200" baseline="-25000" dirty="0"/>
                  <a:t>3</a:t>
                </a:r>
                <a:r>
                  <a:rPr lang="en-US" sz="2200" dirty="0"/>
                  <a:t> +C</a:t>
                </a:r>
                <a:r>
                  <a:rPr lang="en-US" sz="2200" baseline="-25000" dirty="0"/>
                  <a:t>7 </a:t>
                </a:r>
                <a:r>
                  <a:rPr lang="en-US" sz="2200" dirty="0"/>
                  <a:t>+ C</a:t>
                </a:r>
                <a:r>
                  <a:rPr lang="en-US" sz="2200" baseline="-25000" dirty="0"/>
                  <a:t>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+ C</a:t>
                </a:r>
                <a:r>
                  <a:rPr lang="en-US" sz="2200" baseline="-25000" dirty="0"/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+ C</a:t>
                </a:r>
                <a:r>
                  <a:rPr lang="en-US" sz="2200" baseline="-25000" dirty="0"/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)- 1(C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+C</a:t>
                </a:r>
                <a:r>
                  <a:rPr lang="en-US" sz="2200" baseline="-25000" dirty="0"/>
                  <a:t>3</a:t>
                </a:r>
                <a:r>
                  <a:rPr lang="en-US" sz="2200" dirty="0"/>
                  <a:t> +C</a:t>
                </a:r>
                <a:r>
                  <a:rPr lang="en-US" sz="2200" baseline="-25000" dirty="0"/>
                  <a:t>7</a:t>
                </a:r>
                <a:r>
                  <a:rPr lang="en-US" sz="2200" dirty="0"/>
                  <a:t>)</a:t>
                </a:r>
              </a:p>
              <a:p>
                <a:pPr marL="400050" lvl="1" indent="0">
                  <a:buNone/>
                </a:pPr>
                <a:r>
                  <a:rPr lang="en-US" sz="2400" dirty="0"/>
                  <a:t>      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𝑏𝑛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marL="400050" lvl="1" indent="0">
                  <a:buNone/>
                </a:pPr>
                <a:r>
                  <a:rPr lang="en-US" sz="2400" dirty="0"/>
                  <a:t>The time complexity of Insertion sort algorithm is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  <a:p>
                <a:pPr marL="400050" lvl="1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031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given elements in </a:t>
            </a:r>
            <a:r>
              <a:rPr lang="en-US" b="1" dirty="0"/>
              <a:t>descending order </a:t>
            </a:r>
            <a:r>
              <a:rPr lang="en-US" dirty="0"/>
              <a:t>using insertion sort:  3, 9, 6, 5, 23, 14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71928"/>
              </p:ext>
            </p:extLst>
          </p:nvPr>
        </p:nvGraphicFramePr>
        <p:xfrm>
          <a:off x="457200" y="2438400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2069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6434"/>
              </p:ext>
            </p:extLst>
          </p:nvPr>
        </p:nvGraphicFramePr>
        <p:xfrm>
          <a:off x="457200" y="3551945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82613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7200" y="3551945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000" y="3551945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38338"/>
              </p:ext>
            </p:extLst>
          </p:nvPr>
        </p:nvGraphicFramePr>
        <p:xfrm>
          <a:off x="457200" y="4665490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7200" y="429615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3 :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57200" y="4665490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43000" y="4665489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8800" y="4665489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724400" y="1676400"/>
            <a:ext cx="0" cy="464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74557"/>
              </p:ext>
            </p:extLst>
          </p:nvPr>
        </p:nvGraphicFramePr>
        <p:xfrm>
          <a:off x="457200" y="5761745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57200" y="5392413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4 :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57200" y="5761745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3000" y="5761744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29937" y="5755662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14600" y="5761743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6606"/>
              </p:ext>
            </p:extLst>
          </p:nvPr>
        </p:nvGraphicFramePr>
        <p:xfrm>
          <a:off x="4901253" y="2435507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899262" y="2069068"/>
            <a:ext cx="8438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5:</a:t>
            </a:r>
            <a:endParaRPr lang="en-US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4899262" y="2438398"/>
            <a:ext cx="2743200" cy="562857"/>
            <a:chOff x="4899262" y="2438398"/>
            <a:chExt cx="2743200" cy="562857"/>
          </a:xfrm>
        </p:grpSpPr>
        <p:sp>
          <p:nvSpPr>
            <p:cNvPr id="27" name="Rectangle 26"/>
            <p:cNvSpPr/>
            <p:nvPr/>
          </p:nvSpPr>
          <p:spPr>
            <a:xfrm>
              <a:off x="4899262" y="2438400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5062" y="2438399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70862" y="2438398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56662" y="2438398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907081" y="2438397"/>
            <a:ext cx="664334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9259"/>
              </p:ext>
            </p:extLst>
          </p:nvPr>
        </p:nvGraphicFramePr>
        <p:xfrm>
          <a:off x="4899262" y="3739382"/>
          <a:ext cx="4038600" cy="562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285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897840" y="337294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6 :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4901253" y="3742421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586093" y="3739381"/>
            <a:ext cx="2745971" cy="566278"/>
            <a:chOff x="5586093" y="3739381"/>
            <a:chExt cx="2745971" cy="566278"/>
          </a:xfrm>
        </p:grpSpPr>
        <p:sp>
          <p:nvSpPr>
            <p:cNvPr id="36" name="Rectangle 35"/>
            <p:cNvSpPr/>
            <p:nvPr/>
          </p:nvSpPr>
          <p:spPr>
            <a:xfrm>
              <a:off x="5586093" y="3739381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8253" y="3742421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54104" y="3742804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46264" y="3742421"/>
              <a:ext cx="685800" cy="5628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5584652" y="3745313"/>
            <a:ext cx="685800" cy="5628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299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1.85185E-6 L 6.94444E-6 -1.85185E-6 L 0.06719 -1.85185E-6 L 0.06719 -1.85185E-6 " pathEditMode="relative" ptsTypes="AAAA">
                                      <p:cBhvr>
                                        <p:cTn id="9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-1.11111E-6 0.00024 C 0.0316 -0.00486 0.00886 -0.00208 0.06858 -0.00208 L 0.06858 -4.07407E-6 " pathEditMode="relative" rAng="0" ptsTypes="AAAA">
                                      <p:cBhvr>
                                        <p:cTn id="1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32" grpId="0" animBg="1"/>
      <p:bldP spid="34" grpId="0" animBg="1"/>
      <p:bldP spid="35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selection sort algorithm with its time complexity. Sort the given elements using your algorithm.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insertion sort algorithm with its time complexity. Support your answer by sorting given elements.</a:t>
            </a:r>
          </a:p>
        </p:txBody>
      </p:sp>
    </p:spTree>
    <p:extLst>
      <p:ext uri="{BB962C8B-B14F-4D97-AF65-F5344CB8AC3E}">
        <p14:creationId xmlns:p14="http://schemas.microsoft.com/office/powerpoint/2010/main" val="15362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heap data structure is a </a:t>
            </a:r>
            <a:r>
              <a:rPr lang="en-US" b="1" dirty="0"/>
              <a:t>binary tree </a:t>
            </a:r>
            <a:r>
              <a:rPr lang="en-US" dirty="0"/>
              <a:t>with the following two properties.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200" dirty="0"/>
              <a:t>It is a </a:t>
            </a:r>
            <a:r>
              <a:rPr lang="en-US" sz="2200" b="1" dirty="0"/>
              <a:t>complete</a:t>
            </a:r>
            <a:r>
              <a:rPr lang="en-US" sz="2200" dirty="0"/>
              <a:t> binary tree: E</a:t>
            </a:r>
            <a:r>
              <a:rPr lang="en-US" sz="2000" dirty="0"/>
              <a:t>ach level of </a:t>
            </a:r>
            <a:r>
              <a:rPr lang="en-US" sz="2000" b="1" dirty="0"/>
              <a:t>the tree is completely filled</a:t>
            </a:r>
            <a:r>
              <a:rPr lang="en-US" sz="2000" dirty="0"/>
              <a:t>, except possibly the bottom level. At this level it is filled from </a:t>
            </a:r>
            <a:r>
              <a:rPr lang="en-US" sz="2000" b="1" dirty="0"/>
              <a:t>left to right.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47248" y="32766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1537648" y="41910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2659042" y="4191000"/>
            <a:ext cx="609600" cy="6172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1044054" y="52578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2147248" y="52578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3095768" y="5253335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1" name="Straight Arrow Connector 10"/>
          <p:cNvCxnSpPr>
            <a:stCxn id="4" idx="3"/>
            <a:endCxn id="5" idx="0"/>
          </p:cNvCxnSpPr>
          <p:nvPr/>
        </p:nvCxnSpPr>
        <p:spPr>
          <a:xfrm flipH="1">
            <a:off x="1842448" y="3796926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5"/>
            <a:endCxn id="6" idx="0"/>
          </p:cNvCxnSpPr>
          <p:nvPr/>
        </p:nvCxnSpPr>
        <p:spPr>
          <a:xfrm>
            <a:off x="2667574" y="3796926"/>
            <a:ext cx="296268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7" idx="0"/>
          </p:cNvCxnSpPr>
          <p:nvPr/>
        </p:nvCxnSpPr>
        <p:spPr>
          <a:xfrm flipH="1">
            <a:off x="1348854" y="4711326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5"/>
            <a:endCxn id="8" idx="0"/>
          </p:cNvCxnSpPr>
          <p:nvPr/>
        </p:nvCxnSpPr>
        <p:spPr>
          <a:xfrm>
            <a:off x="2057974" y="4711326"/>
            <a:ext cx="394074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5"/>
            <a:endCxn id="9" idx="0"/>
          </p:cNvCxnSpPr>
          <p:nvPr/>
        </p:nvCxnSpPr>
        <p:spPr>
          <a:xfrm>
            <a:off x="3179368" y="4717846"/>
            <a:ext cx="221200" cy="5354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24000" y="5961641"/>
            <a:ext cx="171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Binary Tree</a:t>
            </a:r>
          </a:p>
        </p:txBody>
      </p:sp>
      <p:sp>
        <p:nvSpPr>
          <p:cNvPr id="30" name="Oval 29"/>
          <p:cNvSpPr/>
          <p:nvPr/>
        </p:nvSpPr>
        <p:spPr>
          <a:xfrm>
            <a:off x="6619728" y="32540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/>
          <p:cNvSpPr/>
          <p:nvPr/>
        </p:nvSpPr>
        <p:spPr>
          <a:xfrm>
            <a:off x="6010128" y="41684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2" name="Oval 31"/>
          <p:cNvSpPr/>
          <p:nvPr/>
        </p:nvSpPr>
        <p:spPr>
          <a:xfrm>
            <a:off x="7487782" y="4173555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3" name="Oval 32"/>
          <p:cNvSpPr/>
          <p:nvPr/>
        </p:nvSpPr>
        <p:spPr>
          <a:xfrm>
            <a:off x="5516534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Oval 33"/>
          <p:cNvSpPr/>
          <p:nvPr/>
        </p:nvSpPr>
        <p:spPr>
          <a:xfrm>
            <a:off x="6495187" y="5266045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5" name="Oval 34"/>
          <p:cNvSpPr/>
          <p:nvPr/>
        </p:nvSpPr>
        <p:spPr>
          <a:xfrm>
            <a:off x="7331115" y="5266045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6" name="Straight Arrow Connector 35"/>
          <p:cNvCxnSpPr>
            <a:stCxn id="30" idx="3"/>
            <a:endCxn id="31" idx="0"/>
          </p:cNvCxnSpPr>
          <p:nvPr/>
        </p:nvCxnSpPr>
        <p:spPr>
          <a:xfrm flipH="1">
            <a:off x="6314928" y="3774420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5"/>
            <a:endCxn id="32" idx="1"/>
          </p:cNvCxnSpPr>
          <p:nvPr/>
        </p:nvCxnSpPr>
        <p:spPr>
          <a:xfrm>
            <a:off x="7140054" y="3774420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3" idx="0"/>
          </p:cNvCxnSpPr>
          <p:nvPr/>
        </p:nvCxnSpPr>
        <p:spPr>
          <a:xfrm flipH="1">
            <a:off x="5821334" y="4688820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5"/>
            <a:endCxn id="34" idx="0"/>
          </p:cNvCxnSpPr>
          <p:nvPr/>
        </p:nvCxnSpPr>
        <p:spPr>
          <a:xfrm>
            <a:off x="6530454" y="4688820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4"/>
            <a:endCxn id="35" idx="0"/>
          </p:cNvCxnSpPr>
          <p:nvPr/>
        </p:nvCxnSpPr>
        <p:spPr>
          <a:xfrm flipH="1">
            <a:off x="7635915" y="4783155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76801" y="5936902"/>
            <a:ext cx="380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Binary Tree - Heap</a:t>
            </a:r>
          </a:p>
        </p:txBody>
      </p:sp>
      <p:sp>
        <p:nvSpPr>
          <p:cNvPr id="52" name="Rounded Rectangle 51"/>
          <p:cNvSpPr/>
          <p:nvPr/>
        </p:nvSpPr>
        <p:spPr>
          <a:xfrm rot="20295770">
            <a:off x="2712764" y="3986879"/>
            <a:ext cx="1232699" cy="2075441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204307" y="3832404"/>
            <a:ext cx="1109156" cy="2075441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/>
      <p:bldP spid="52" grpId="0" animBg="1"/>
      <p:bldP spid="5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1" indent="-457200">
              <a:buFont typeface="+mj-lt"/>
              <a:buAutoNum type="arabicPeriod" startAt="2"/>
            </a:pPr>
            <a:r>
              <a:rPr lang="en-US" sz="2200" dirty="0"/>
              <a:t>It satisfies the </a:t>
            </a:r>
            <a:r>
              <a:rPr lang="en-US" sz="2200" b="1" dirty="0"/>
              <a:t>heap order </a:t>
            </a:r>
            <a:r>
              <a:rPr lang="en-US" sz="2200" dirty="0"/>
              <a:t>property: </a:t>
            </a:r>
            <a:r>
              <a:rPr lang="en-US" sz="2000" dirty="0"/>
              <a:t>the data item stored in each node is </a:t>
            </a:r>
            <a:r>
              <a:rPr lang="en-US" sz="2000" b="1" dirty="0"/>
              <a:t>greater than or equal to </a:t>
            </a:r>
            <a:r>
              <a:rPr lang="en-US" sz="2000" dirty="0"/>
              <a:t>the data item stored in its children node.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147248" y="32766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Oval 5"/>
          <p:cNvSpPr/>
          <p:nvPr/>
        </p:nvSpPr>
        <p:spPr>
          <a:xfrm>
            <a:off x="1537648" y="41910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2884796" y="4227021"/>
            <a:ext cx="609600" cy="6172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1044054" y="52578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928556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33244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Straight Arrow Connector 10"/>
          <p:cNvCxnSpPr>
            <a:stCxn id="5" idx="3"/>
            <a:endCxn id="6" idx="0"/>
          </p:cNvCxnSpPr>
          <p:nvPr/>
        </p:nvCxnSpPr>
        <p:spPr>
          <a:xfrm flipH="1">
            <a:off x="1842448" y="3796926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7" idx="0"/>
          </p:cNvCxnSpPr>
          <p:nvPr/>
        </p:nvCxnSpPr>
        <p:spPr>
          <a:xfrm>
            <a:off x="2667574" y="3796926"/>
            <a:ext cx="522022" cy="43009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0"/>
          </p:cNvCxnSpPr>
          <p:nvPr/>
        </p:nvCxnSpPr>
        <p:spPr>
          <a:xfrm flipH="1">
            <a:off x="1348854" y="4711326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2057974" y="4711326"/>
            <a:ext cx="175382" cy="52396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0" idx="0"/>
          </p:cNvCxnSpPr>
          <p:nvPr/>
        </p:nvCxnSpPr>
        <p:spPr>
          <a:xfrm flipH="1">
            <a:off x="3038044" y="4844259"/>
            <a:ext cx="151552" cy="3910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5961641"/>
            <a:ext cx="171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 Heap</a:t>
            </a:r>
          </a:p>
        </p:txBody>
      </p:sp>
      <p:sp>
        <p:nvSpPr>
          <p:cNvPr id="17" name="Oval 16"/>
          <p:cNvSpPr/>
          <p:nvPr/>
        </p:nvSpPr>
        <p:spPr>
          <a:xfrm>
            <a:off x="6619728" y="32540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Oval 17"/>
          <p:cNvSpPr/>
          <p:nvPr/>
        </p:nvSpPr>
        <p:spPr>
          <a:xfrm>
            <a:off x="6010128" y="41684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7487782" y="41684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5516534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6495187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/>
          <p:cNvSpPr/>
          <p:nvPr/>
        </p:nvSpPr>
        <p:spPr>
          <a:xfrm>
            <a:off x="7331115" y="523529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Arrow Connector 22"/>
          <p:cNvCxnSpPr>
            <a:stCxn id="17" idx="3"/>
            <a:endCxn id="18" idx="0"/>
          </p:cNvCxnSpPr>
          <p:nvPr/>
        </p:nvCxnSpPr>
        <p:spPr>
          <a:xfrm flipH="1">
            <a:off x="6314928" y="3774420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19" idx="1"/>
          </p:cNvCxnSpPr>
          <p:nvPr/>
        </p:nvCxnSpPr>
        <p:spPr>
          <a:xfrm>
            <a:off x="7140054" y="3774420"/>
            <a:ext cx="437002" cy="4833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3"/>
            <a:endCxn id="20" idx="0"/>
          </p:cNvCxnSpPr>
          <p:nvPr/>
        </p:nvCxnSpPr>
        <p:spPr>
          <a:xfrm flipH="1">
            <a:off x="5821334" y="4688820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5"/>
            <a:endCxn id="21" idx="0"/>
          </p:cNvCxnSpPr>
          <p:nvPr/>
        </p:nvCxnSpPr>
        <p:spPr>
          <a:xfrm>
            <a:off x="6530454" y="4688820"/>
            <a:ext cx="269533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2" idx="0"/>
          </p:cNvCxnSpPr>
          <p:nvPr/>
        </p:nvCxnSpPr>
        <p:spPr>
          <a:xfrm flipH="1">
            <a:off x="7635915" y="4778094"/>
            <a:ext cx="156667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43038" y="5961641"/>
            <a:ext cx="90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Heap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627759" y="4002055"/>
            <a:ext cx="973214" cy="2075441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21334" y="3124200"/>
            <a:ext cx="2408266" cy="2012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100239" y="4130394"/>
            <a:ext cx="1355685" cy="18938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0.00024 C -0.00174 0.00533 -0.00243 0.01135 -0.00469 0.01644 C -0.00573 0.01852 -0.00816 0.01875 -0.00938 0.02014 C -0.01059 0.02176 -0.01129 0.02408 -0.0125 0.02593 C -0.01528 0.02963 -0.01875 0.03311 -0.0217 0.03681 C -0.02326 0.03889 -0.02517 0.04028 -0.02639 0.0426 C -0.02743 0.04445 -0.02865 0.04607 -0.02951 0.04815 C -0.03021 0.04977 -0.03004 0.05209 -0.0309 0.05371 C -0.03212 0.05602 -0.0342 0.05741 -0.03559 0.05926 C -0.03924 0.072 -0.03403 0.05672 -0.04323 0.07038 C -0.04445 0.072 -0.0441 0.07431 -0.04497 0.07593 C -0.04618 0.07825 -0.04809 0.0794 -0.04965 0.08149 C -0.05139 0.0845 -0.05226 0.08797 -0.05399 0.09075 C -0.06354 0.10579 -0.05434 0.08588 -0.06181 0.10371 C -0.06233 0.10695 -0.06233 0.11019 -0.06337 0.11297 C -0.06441 0.11551 -0.06667 0.11667 -0.06806 0.11875 C -0.06927 0.12038 -0.07014 0.12223 -0.07118 0.12431 C -0.07222 0.12663 -0.07274 0.1294 -0.07413 0.13172 C -0.07587 0.13403 -0.0783 0.13542 -0.08038 0.13727 C -0.08195 0.13866 -0.08351 0.13959 -0.0849 0.14098 C -0.08698 0.1426 -0.09115 0.14653 -0.09115 0.14676 L -0.09254 0.14862 " pathEditMode="relative" rAng="0" ptsTypes="AAAAAAAAAAAAAAAAAAAAAAA">
                                      <p:cBhvr>
                                        <p:cTn id="1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49" grpId="0" animBg="1"/>
      <p:bldP spid="49" grpId="1" animBg="1"/>
      <p:bldP spid="49" grpId="2" animBg="1"/>
      <p:bldP spid="50" grpId="0" animBg="1"/>
      <p:bldP spid="5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Heap can be implemented using an </a:t>
                </a:r>
                <a:r>
                  <a:rPr lang="en-US" b="1" dirty="0"/>
                  <a:t>Array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An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represents a heap is an object with two attributes: </a:t>
                </a:r>
              </a:p>
              <a:p>
                <a:pPr marL="627063"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dirty="0"/>
                  <a:t>which is the </a:t>
                </a:r>
                <a:r>
                  <a:rPr lang="en-US" b="1" dirty="0"/>
                  <a:t>number of elements in the array</a:t>
                </a:r>
                <a:r>
                  <a:rPr lang="en-US" dirty="0"/>
                  <a:t>, and </a:t>
                </a:r>
              </a:p>
              <a:p>
                <a:pPr marL="627063"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h𝑒𝑎𝑝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number of elements in the heap </a:t>
                </a:r>
                <a:r>
                  <a:rPr lang="en-US" dirty="0"/>
                  <a:t>stored within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164135" y="30480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" name="Oval 4"/>
          <p:cNvSpPr/>
          <p:nvPr/>
        </p:nvSpPr>
        <p:spPr>
          <a:xfrm>
            <a:off x="1328578" y="372923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" name="Oval 5"/>
          <p:cNvSpPr/>
          <p:nvPr/>
        </p:nvSpPr>
        <p:spPr>
          <a:xfrm>
            <a:off x="3076256" y="3795880"/>
            <a:ext cx="609600" cy="6172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Oval 6"/>
          <p:cNvSpPr/>
          <p:nvPr/>
        </p:nvSpPr>
        <p:spPr>
          <a:xfrm>
            <a:off x="781740" y="457668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1948609" y="4644843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1633378" y="3568326"/>
            <a:ext cx="620031" cy="1609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2684461" y="3568326"/>
            <a:ext cx="696595" cy="2275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086540" y="4249556"/>
            <a:ext cx="331312" cy="3271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1848904" y="4249556"/>
            <a:ext cx="404505" cy="3952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40" idx="0"/>
          </p:cNvCxnSpPr>
          <p:nvPr/>
        </p:nvCxnSpPr>
        <p:spPr>
          <a:xfrm flipH="1">
            <a:off x="2937029" y="4322726"/>
            <a:ext cx="228501" cy="345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632229" y="466831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/>
          <p:cNvSpPr/>
          <p:nvPr/>
        </p:nvSpPr>
        <p:spPr>
          <a:xfrm>
            <a:off x="3689073" y="466831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8" name="Straight Arrow Connector 57"/>
          <p:cNvCxnSpPr>
            <a:stCxn id="6" idx="5"/>
            <a:endCxn id="41" idx="0"/>
          </p:cNvCxnSpPr>
          <p:nvPr/>
        </p:nvCxnSpPr>
        <p:spPr>
          <a:xfrm>
            <a:off x="3596582" y="4322726"/>
            <a:ext cx="397291" cy="345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81000" y="551340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Oval 61"/>
          <p:cNvSpPr/>
          <p:nvPr/>
        </p:nvSpPr>
        <p:spPr>
          <a:xfrm>
            <a:off x="1131287" y="551340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3" name="Oval 62"/>
          <p:cNvSpPr/>
          <p:nvPr/>
        </p:nvSpPr>
        <p:spPr>
          <a:xfrm>
            <a:off x="1792080" y="551340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6" name="Straight Arrow Connector 65"/>
          <p:cNvCxnSpPr>
            <a:stCxn id="7" idx="3"/>
            <a:endCxn id="61" idx="0"/>
          </p:cNvCxnSpPr>
          <p:nvPr/>
        </p:nvCxnSpPr>
        <p:spPr>
          <a:xfrm flipH="1">
            <a:off x="685800" y="5097006"/>
            <a:ext cx="185214" cy="4163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5"/>
            <a:endCxn id="62" idx="0"/>
          </p:cNvCxnSpPr>
          <p:nvPr/>
        </p:nvCxnSpPr>
        <p:spPr>
          <a:xfrm>
            <a:off x="1302066" y="5097006"/>
            <a:ext cx="134021" cy="4163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" idx="4"/>
            <a:endCxn id="63" idx="0"/>
          </p:cNvCxnSpPr>
          <p:nvPr/>
        </p:nvCxnSpPr>
        <p:spPr>
          <a:xfrm flipH="1">
            <a:off x="2096880" y="5254443"/>
            <a:ext cx="156529" cy="2589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87175"/>
              </p:ext>
            </p:extLst>
          </p:nvPr>
        </p:nvGraphicFramePr>
        <p:xfrm>
          <a:off x="3241829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54852"/>
              </p:ext>
            </p:extLst>
          </p:nvPr>
        </p:nvGraphicFramePr>
        <p:xfrm>
          <a:off x="37886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7003"/>
              </p:ext>
            </p:extLst>
          </p:nvPr>
        </p:nvGraphicFramePr>
        <p:xfrm>
          <a:off x="43327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37917"/>
              </p:ext>
            </p:extLst>
          </p:nvPr>
        </p:nvGraphicFramePr>
        <p:xfrm>
          <a:off x="48683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772622"/>
              </p:ext>
            </p:extLst>
          </p:nvPr>
        </p:nvGraphicFramePr>
        <p:xfrm>
          <a:off x="54039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8760"/>
              </p:ext>
            </p:extLst>
          </p:nvPr>
        </p:nvGraphicFramePr>
        <p:xfrm>
          <a:off x="5939643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82841"/>
              </p:ext>
            </p:extLst>
          </p:nvPr>
        </p:nvGraphicFramePr>
        <p:xfrm>
          <a:off x="6475290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84594"/>
              </p:ext>
            </p:extLst>
          </p:nvPr>
        </p:nvGraphicFramePr>
        <p:xfrm>
          <a:off x="701093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458069"/>
              </p:ext>
            </p:extLst>
          </p:nvPr>
        </p:nvGraphicFramePr>
        <p:xfrm>
          <a:off x="754658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20138"/>
              </p:ext>
            </p:extLst>
          </p:nvPr>
        </p:nvGraphicFramePr>
        <p:xfrm>
          <a:off x="8091193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4671" y="2940441"/>
            <a:ext cx="933181" cy="461665"/>
          </a:xfrm>
          <a:prstGeom prst="rect">
            <a:avLst/>
          </a:prstGeom>
          <a:gradFill>
            <a:gsLst>
              <a:gs pos="0">
                <a:srgbClr val="FFCCCC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38440" y="4908631"/>
            <a:ext cx="3326011" cy="400110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Array representation of heap</a:t>
            </a:r>
          </a:p>
        </p:txBody>
      </p:sp>
      <p:sp>
        <p:nvSpPr>
          <p:cNvPr id="15" name="Right Brace 14"/>
          <p:cNvSpPr/>
          <p:nvPr/>
        </p:nvSpPr>
        <p:spPr>
          <a:xfrm rot="16200000">
            <a:off x="5784862" y="2821438"/>
            <a:ext cx="274320" cy="5303520"/>
          </a:xfrm>
          <a:prstGeom prst="rightBrac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63774" y="3068114"/>
            <a:ext cx="250796" cy="3200400"/>
          </a:xfrm>
          <a:prstGeom prst="leftBrac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40" grpId="0" animBg="1"/>
      <p:bldP spid="41" grpId="0" animBg="1"/>
      <p:bldP spid="61" grpId="0" animBg="1"/>
      <p:bldP spid="62" grpId="0" animBg="1"/>
      <p:bldP spid="63" grpId="0" animBg="1"/>
      <p:bldP spid="14" grpId="0" animBg="1"/>
      <p:bldP spid="23" grpId="0" animBg="1"/>
      <p:bldP spid="15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that represents a heap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= heap-size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any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the parent node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0066FF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any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, its left child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right child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164135" y="30480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" name="Oval 4"/>
          <p:cNvSpPr/>
          <p:nvPr/>
        </p:nvSpPr>
        <p:spPr>
          <a:xfrm>
            <a:off x="1328578" y="372923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" name="Oval 5"/>
          <p:cNvSpPr/>
          <p:nvPr/>
        </p:nvSpPr>
        <p:spPr>
          <a:xfrm>
            <a:off x="3076256" y="3795880"/>
            <a:ext cx="609600" cy="6172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Oval 6"/>
          <p:cNvSpPr/>
          <p:nvPr/>
        </p:nvSpPr>
        <p:spPr>
          <a:xfrm>
            <a:off x="781740" y="457668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1948609" y="4644843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1633378" y="3568326"/>
            <a:ext cx="620031" cy="1609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2684461" y="3568326"/>
            <a:ext cx="696595" cy="2275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086540" y="4249556"/>
            <a:ext cx="331312" cy="3271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1848904" y="4249556"/>
            <a:ext cx="404505" cy="3952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40" idx="0"/>
          </p:cNvCxnSpPr>
          <p:nvPr/>
        </p:nvCxnSpPr>
        <p:spPr>
          <a:xfrm flipH="1">
            <a:off x="2914202" y="4322726"/>
            <a:ext cx="251328" cy="3621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609402" y="4684911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/>
          <p:cNvSpPr/>
          <p:nvPr/>
        </p:nvSpPr>
        <p:spPr>
          <a:xfrm>
            <a:off x="3689073" y="466831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8" name="Straight Arrow Connector 57"/>
          <p:cNvCxnSpPr>
            <a:stCxn id="6" idx="5"/>
            <a:endCxn id="41" idx="0"/>
          </p:cNvCxnSpPr>
          <p:nvPr/>
        </p:nvCxnSpPr>
        <p:spPr>
          <a:xfrm>
            <a:off x="3596582" y="4322726"/>
            <a:ext cx="397291" cy="345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81000" y="551340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Oval 61"/>
          <p:cNvSpPr/>
          <p:nvPr/>
        </p:nvSpPr>
        <p:spPr>
          <a:xfrm>
            <a:off x="1131287" y="5513404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3" name="Oval 62"/>
          <p:cNvSpPr/>
          <p:nvPr/>
        </p:nvSpPr>
        <p:spPr>
          <a:xfrm>
            <a:off x="1792080" y="5529125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6" name="Straight Arrow Connector 65"/>
          <p:cNvCxnSpPr>
            <a:stCxn id="7" idx="3"/>
            <a:endCxn id="61" idx="0"/>
          </p:cNvCxnSpPr>
          <p:nvPr/>
        </p:nvCxnSpPr>
        <p:spPr>
          <a:xfrm flipH="1">
            <a:off x="685800" y="5097006"/>
            <a:ext cx="185214" cy="4163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5"/>
            <a:endCxn id="62" idx="0"/>
          </p:cNvCxnSpPr>
          <p:nvPr/>
        </p:nvCxnSpPr>
        <p:spPr>
          <a:xfrm>
            <a:off x="1302066" y="5097006"/>
            <a:ext cx="134021" cy="4163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" idx="4"/>
            <a:endCxn id="63" idx="0"/>
          </p:cNvCxnSpPr>
          <p:nvPr/>
        </p:nvCxnSpPr>
        <p:spPr>
          <a:xfrm flipH="1">
            <a:off x="2096880" y="5254443"/>
            <a:ext cx="156529" cy="2746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Table 110"/>
          <p:cNvGraphicFramePr>
            <a:graphicFrameLocks noGrp="1"/>
          </p:cNvGraphicFramePr>
          <p:nvPr/>
        </p:nvGraphicFramePr>
        <p:xfrm>
          <a:off x="3241829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2" name="Table 111"/>
          <p:cNvGraphicFramePr>
            <a:graphicFrameLocks noGrp="1"/>
          </p:cNvGraphicFramePr>
          <p:nvPr/>
        </p:nvGraphicFramePr>
        <p:xfrm>
          <a:off x="37886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" name="Table 112"/>
          <p:cNvGraphicFramePr>
            <a:graphicFrameLocks noGrp="1"/>
          </p:cNvGraphicFramePr>
          <p:nvPr/>
        </p:nvGraphicFramePr>
        <p:xfrm>
          <a:off x="43327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48683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/>
        </p:nvGraphicFramePr>
        <p:xfrm>
          <a:off x="54039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/>
        </p:nvGraphicFramePr>
        <p:xfrm>
          <a:off x="5939643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/>
        </p:nvGraphicFramePr>
        <p:xfrm>
          <a:off x="6475290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/>
        </p:nvGraphicFramePr>
        <p:xfrm>
          <a:off x="701093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/>
        </p:nvGraphicFramePr>
        <p:xfrm>
          <a:off x="754658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/>
        </p:nvGraphicFramePr>
        <p:xfrm>
          <a:off x="8091193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11735" y="2837104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35" y="2837104"/>
                <a:ext cx="304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165747" y="3524222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3524222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860730" y="365760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730" y="3657600"/>
                <a:ext cx="304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2330" y="439358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0" y="4393588"/>
                <a:ext cx="3048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85142" y="446017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42" y="4460177"/>
                <a:ext cx="3048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62616" y="442207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616" y="4422077"/>
                <a:ext cx="3048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561675" y="4462679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675" y="4462679"/>
                <a:ext cx="3048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54748" y="5271042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48" y="5271042"/>
                <a:ext cx="3048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29619" y="529063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9" y="5290638"/>
                <a:ext cx="3048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600200" y="5294748"/>
                <a:ext cx="485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6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294748"/>
                <a:ext cx="4856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29200" y="3206436"/>
                <a:ext cx="3566160" cy="707886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, parent node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4/2=2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206436"/>
                <a:ext cx="3566160" cy="707886"/>
              </a:xfrm>
              <a:prstGeom prst="rect">
                <a:avLst/>
              </a:prstGeom>
              <a:blipFill>
                <a:blip r:embed="rId13"/>
                <a:stretch>
                  <a:fillRect l="-1709" t="-5172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029200" y="4029670"/>
                <a:ext cx="3566160" cy="1015663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Left child node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2∗4=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Right child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2∗4+1=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029670"/>
                <a:ext cx="3566160" cy="1015663"/>
              </a:xfrm>
              <a:prstGeom prst="rect">
                <a:avLst/>
              </a:prstGeom>
              <a:blipFill>
                <a:blip r:embed="rId14"/>
                <a:stretch>
                  <a:fillRect l="-170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/>
            </p:nvGraphicFramePr>
            <p:xfrm>
              <a:off x="3209599" y="5312519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788263"/>
                  </p:ext>
                </p:extLst>
              </p:nvPr>
            </p:nvGraphicFramePr>
            <p:xfrm>
              <a:off x="3209599" y="5312519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91753" r="-725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11364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14943" r="-6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410227" r="-5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16092" r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609091" r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709091" r="-2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818391" r="-10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878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46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/>
      <p:bldP spid="16" grpId="0" animBg="1"/>
      <p:bldP spid="4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5699926" cy="24384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Max-Heap</a:t>
            </a:r>
            <a:r>
              <a:rPr lang="en-US" dirty="0"/>
              <a:t> − Where the value of the root node is </a:t>
            </a:r>
            <a:r>
              <a:rPr lang="en-US" dirty="0">
                <a:solidFill>
                  <a:srgbClr val="FF0000"/>
                </a:solidFill>
              </a:rPr>
              <a:t>greater than or equal to </a:t>
            </a:r>
            <a:r>
              <a:rPr lang="en-US" dirty="0"/>
              <a:t>either of its children.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13946" y="9906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Oval 4"/>
          <p:cNvSpPr/>
          <p:nvPr/>
        </p:nvSpPr>
        <p:spPr>
          <a:xfrm>
            <a:off x="6904346" y="19050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" name="Oval 5"/>
          <p:cNvSpPr/>
          <p:nvPr/>
        </p:nvSpPr>
        <p:spPr>
          <a:xfrm>
            <a:off x="8382000" y="1910061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Oval 6"/>
          <p:cNvSpPr/>
          <p:nvPr/>
        </p:nvSpPr>
        <p:spPr>
          <a:xfrm>
            <a:off x="6410752" y="29718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7389405" y="3002551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8225333" y="3002551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Arrow Connector 9"/>
          <p:cNvCxnSpPr>
            <a:stCxn id="4" idx="3"/>
            <a:endCxn id="5" idx="0"/>
          </p:cNvCxnSpPr>
          <p:nvPr/>
        </p:nvCxnSpPr>
        <p:spPr>
          <a:xfrm flipH="1">
            <a:off x="7209146" y="1510926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  <a:endCxn id="6" idx="1"/>
          </p:cNvCxnSpPr>
          <p:nvPr/>
        </p:nvCxnSpPr>
        <p:spPr>
          <a:xfrm>
            <a:off x="8034272" y="1510926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0"/>
          </p:cNvCxnSpPr>
          <p:nvPr/>
        </p:nvCxnSpPr>
        <p:spPr>
          <a:xfrm flipH="1">
            <a:off x="6715552" y="2425326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5"/>
            <a:endCxn id="8" idx="0"/>
          </p:cNvCxnSpPr>
          <p:nvPr/>
        </p:nvCxnSpPr>
        <p:spPr>
          <a:xfrm>
            <a:off x="7424672" y="2425326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4"/>
            <a:endCxn id="9" idx="0"/>
          </p:cNvCxnSpPr>
          <p:nvPr/>
        </p:nvCxnSpPr>
        <p:spPr>
          <a:xfrm flipH="1">
            <a:off x="8530133" y="2519661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3657600"/>
            <a:ext cx="8648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19800" y="990600"/>
            <a:ext cx="0" cy="259080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0" y="3810000"/>
            <a:ext cx="0" cy="259080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4200" y="388620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/>
              <a:t>Min-Heap</a:t>
            </a:r>
            <a:r>
              <a:rPr lang="en-US" sz="2400" dirty="0"/>
              <a:t> − Where the value of the root node is </a:t>
            </a:r>
            <a:r>
              <a:rPr lang="en-US" sz="2400" dirty="0">
                <a:solidFill>
                  <a:srgbClr val="FF0000"/>
                </a:solidFill>
              </a:rPr>
              <a:t>less than or equal to </a:t>
            </a:r>
            <a:r>
              <a:rPr lang="en-US" sz="2400" dirty="0"/>
              <a:t>either of its children.</a:t>
            </a:r>
          </a:p>
          <a:p>
            <a:endParaRPr lang="en-US" sz="2400" dirty="0"/>
          </a:p>
        </p:txBody>
      </p:sp>
      <p:sp>
        <p:nvSpPr>
          <p:cNvPr id="22" name="Oval 21"/>
          <p:cNvSpPr/>
          <p:nvPr/>
        </p:nvSpPr>
        <p:spPr>
          <a:xfrm>
            <a:off x="1417946" y="3779249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808346" y="4693649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/>
          <p:cNvSpPr/>
          <p:nvPr/>
        </p:nvSpPr>
        <p:spPr>
          <a:xfrm>
            <a:off x="2286000" y="469871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Oval 24"/>
          <p:cNvSpPr/>
          <p:nvPr/>
        </p:nvSpPr>
        <p:spPr>
          <a:xfrm>
            <a:off x="314752" y="5760449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Oval 25"/>
          <p:cNvSpPr/>
          <p:nvPr/>
        </p:nvSpPr>
        <p:spPr>
          <a:xfrm>
            <a:off x="1293405" y="57912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Oval 26"/>
          <p:cNvSpPr/>
          <p:nvPr/>
        </p:nvSpPr>
        <p:spPr>
          <a:xfrm>
            <a:off x="2129333" y="5791200"/>
            <a:ext cx="6096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8" name="Straight Arrow Connector 27"/>
          <p:cNvCxnSpPr>
            <a:stCxn id="22" idx="3"/>
            <a:endCxn id="23" idx="0"/>
          </p:cNvCxnSpPr>
          <p:nvPr/>
        </p:nvCxnSpPr>
        <p:spPr>
          <a:xfrm flipH="1">
            <a:off x="1113146" y="429957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5"/>
            <a:endCxn id="24" idx="1"/>
          </p:cNvCxnSpPr>
          <p:nvPr/>
        </p:nvCxnSpPr>
        <p:spPr>
          <a:xfrm>
            <a:off x="1938272" y="429957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  <a:endCxn id="25" idx="0"/>
          </p:cNvCxnSpPr>
          <p:nvPr/>
        </p:nvCxnSpPr>
        <p:spPr>
          <a:xfrm flipH="1">
            <a:off x="619552" y="521397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5"/>
            <a:endCxn id="26" idx="0"/>
          </p:cNvCxnSpPr>
          <p:nvPr/>
        </p:nvCxnSpPr>
        <p:spPr>
          <a:xfrm>
            <a:off x="1328672" y="521397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4"/>
            <a:endCxn id="27" idx="0"/>
          </p:cNvCxnSpPr>
          <p:nvPr/>
        </p:nvCxnSpPr>
        <p:spPr>
          <a:xfrm flipH="1">
            <a:off x="2434133" y="530831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Build</a:t>
            </a:r>
            <a:r>
              <a:rPr lang="en-US" dirty="0"/>
              <a:t> the complete binary tree using given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Create Max-heap </a:t>
            </a:r>
            <a:r>
              <a:rPr lang="en-US" dirty="0"/>
              <a:t>to sort in ascending order.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Once the heap is created, </a:t>
            </a:r>
            <a:r>
              <a:rPr lang="en-US" b="1" dirty="0"/>
              <a:t>swap</a:t>
            </a:r>
            <a:r>
              <a:rPr lang="en-US" dirty="0"/>
              <a:t> the last node with the root node and </a:t>
            </a:r>
            <a:r>
              <a:rPr lang="en-US" b="1" dirty="0"/>
              <a:t>delete</a:t>
            </a:r>
            <a:r>
              <a:rPr lang="en-US" dirty="0"/>
              <a:t> the last node from the heap.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Repeat </a:t>
            </a:r>
            <a:r>
              <a:rPr lang="en-US" dirty="0"/>
              <a:t>step 2 and 3 until the heap is empty.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 of an algorithm depends upon,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Input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Nature of Input</a:t>
            </a:r>
          </a:p>
          <a:p>
            <a:r>
              <a:rPr lang="en-US" dirty="0"/>
              <a:t>Generally time grows with the size of input, for example, sorting </a:t>
            </a:r>
            <a:r>
              <a:rPr lang="en-US" dirty="0">
                <a:solidFill>
                  <a:srgbClr val="FF0000"/>
                </a:solidFill>
              </a:rPr>
              <a:t>100</a:t>
            </a:r>
            <a:r>
              <a:rPr lang="en-US" dirty="0"/>
              <a:t> numbers will take </a:t>
            </a:r>
            <a:r>
              <a:rPr lang="en-US" b="1" dirty="0"/>
              <a:t>less time </a:t>
            </a:r>
            <a:r>
              <a:rPr lang="en-US" dirty="0"/>
              <a:t>than sorting of </a:t>
            </a:r>
            <a:r>
              <a:rPr lang="en-US" dirty="0">
                <a:solidFill>
                  <a:srgbClr val="FF0000"/>
                </a:solidFill>
              </a:rPr>
              <a:t>10,000 </a:t>
            </a:r>
            <a:r>
              <a:rPr lang="en-US" dirty="0"/>
              <a:t>numbers.</a:t>
            </a:r>
          </a:p>
          <a:p>
            <a:r>
              <a:rPr lang="en-US" dirty="0"/>
              <a:t>So, running time of an algorithm is usually measured as a function of input size.</a:t>
            </a:r>
          </a:p>
          <a:p>
            <a:r>
              <a:rPr lang="en-US" i="1" dirty="0">
                <a:solidFill>
                  <a:srgbClr val="FF0000"/>
                </a:solidFill>
              </a:rPr>
              <a:t>In theoretical computation of time complexity, Running time is measured in terms of number of steps/primitive operations performed.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48600" y="3581400"/>
            <a:ext cx="990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486400" y="4876800"/>
            <a:ext cx="33528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" y="3997656"/>
            <a:ext cx="1501588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3" name="Up Arrow 12"/>
          <p:cNvSpPr/>
          <p:nvPr/>
        </p:nvSpPr>
        <p:spPr>
          <a:xfrm>
            <a:off x="3124200" y="3485654"/>
            <a:ext cx="304800" cy="36933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25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6806 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5" name="Up Arrow 14"/>
          <p:cNvSpPr/>
          <p:nvPr/>
        </p:nvSpPr>
        <p:spPr>
          <a:xfrm>
            <a:off x="3743459" y="3495611"/>
            <a:ext cx="304800" cy="36933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29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8629E-18 -3.33333E-6 L 0.07518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Up Arrow 17"/>
          <p:cNvSpPr/>
          <p:nvPr/>
        </p:nvSpPr>
        <p:spPr>
          <a:xfrm>
            <a:off x="4437596" y="3495611"/>
            <a:ext cx="304800" cy="36933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4" idx="0"/>
          </p:cNvCxnSpPr>
          <p:nvPr/>
        </p:nvCxnSpPr>
        <p:spPr>
          <a:xfrm flipH="1">
            <a:off x="3505200" y="5398111"/>
            <a:ext cx="241674" cy="461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58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7 -3.33333E-6 L 0.07292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endCxn id="24" idx="0"/>
          </p:cNvCxnSpPr>
          <p:nvPr/>
        </p:nvCxnSpPr>
        <p:spPr>
          <a:xfrm flipH="1">
            <a:off x="3505200" y="5398111"/>
            <a:ext cx="241674" cy="461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Up Arrow 18"/>
          <p:cNvSpPr/>
          <p:nvPr/>
        </p:nvSpPr>
        <p:spPr>
          <a:xfrm>
            <a:off x="5094297" y="3485654"/>
            <a:ext cx="304800" cy="36933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Now, a binary tree is created and we have to convert it into a </a:t>
            </a:r>
            <a:r>
              <a:rPr lang="en-US" sz="2200" dirty="0">
                <a:solidFill>
                  <a:srgbClr val="FF0000"/>
                </a:solidFill>
              </a:rPr>
              <a:t>Heap.</a:t>
            </a:r>
          </a:p>
        </p:txBody>
      </p:sp>
    </p:spTree>
    <p:extLst>
      <p:ext uri="{BB962C8B-B14F-4D97-AF65-F5344CB8AC3E}">
        <p14:creationId xmlns:p14="http://schemas.microsoft.com/office/powerpoint/2010/main" val="18939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9299E-17 -3.33333E-6 L 0.0711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6" grpId="0" animBg="1"/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endCxn id="24" idx="0"/>
          </p:cNvCxnSpPr>
          <p:nvPr/>
        </p:nvCxnSpPr>
        <p:spPr>
          <a:xfrm flipH="1">
            <a:off x="3505200" y="5398111"/>
            <a:ext cx="241674" cy="461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</p:spTree>
    <p:extLst>
      <p:ext uri="{BB962C8B-B14F-4D97-AF65-F5344CB8AC3E}">
        <p14:creationId xmlns:p14="http://schemas.microsoft.com/office/powerpoint/2010/main" val="267901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2700" y="452806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 is greater than 4</a:t>
            </a: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>
            <a:off x="3733800" y="4399586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4191000" y="4572000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62700" y="5128715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So, swap 10 &amp; 4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89029" y="2814935"/>
            <a:ext cx="41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76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15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  <p:bldP spid="28" grpId="0" animBg="1"/>
      <p:bldP spid="2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2700" y="452806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 is greater than 4</a:t>
            </a: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>
            <a:off x="3733800" y="4399586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4191000" y="4572000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62700" y="5128715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So, swap 10 &amp;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89029" y="2814935"/>
            <a:ext cx="41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76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1" name="Freeform 30"/>
          <p:cNvSpPr/>
          <p:nvPr/>
        </p:nvSpPr>
        <p:spPr>
          <a:xfrm>
            <a:off x="3325689" y="3357265"/>
            <a:ext cx="484311" cy="17738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200400" y="349445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2152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01944 0.04005 C 0.02344 0.04908 0.02969 0.05394 0.03594 0.05394 C 0.04323 0.05394 0.04913 0.04908 0.05313 0.04005 L 0.07274 -1.48148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58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 animBg="1"/>
      <p:bldP spid="3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9900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1 : Build Heap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>
            <a:off x="3962400" y="4443519"/>
            <a:ext cx="317874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2700" y="452806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 is greater than 4</a:t>
            </a: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 rot="20912237">
            <a:off x="3240843" y="533400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3733800" y="550641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62700" y="5128715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So, swap 5 &amp;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8365" y="2814935"/>
            <a:ext cx="56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1" name="Freeform 30"/>
          <p:cNvSpPr/>
          <p:nvPr/>
        </p:nvSpPr>
        <p:spPr>
          <a:xfrm>
            <a:off x="3944956" y="3357265"/>
            <a:ext cx="1236644" cy="1672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36897" y="3478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941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-0.02274 -3.7037E-7 C -0.03299 -3.7037E-7 -0.04549 0.03912 -0.04549 0.07107 L -0.04549 0.14213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71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741 L -3.33333E-6 0.00787 C -0.00382 0.00532 -0.00746 0.00393 -0.01111 0.00162 C -0.01423 -0.00023 -0.01753 -0.0044 -0.01944 -0.00764 C -0.01979 -0.00857 -0.02569 -0.01875 -0.02639 -0.02084 C -0.0283 -0.02685 -0.02951 -0.03334 -0.03038 -0.03959 C -0.0302 -0.05787 -0.03003 -0.07593 -0.02916 -0.09422 C -0.02916 -0.09722 -0.02621 -0.1132 -0.025 -0.11482 C -0.02361 -0.11667 -0.02239 -0.11875 -0.02083 -0.12037 C -0.01145 -0.13033 -0.0151 -0.12547 -0.00694 -0.13172 C -0.0026 -0.13519 -0.00364 -0.13611 0.00139 -0.13727 C 0.00469 -0.1382 0.00782 -0.13866 0.01111 -0.13912 C 0.0125 -0.13982 0.01389 -0.14097 0.01528 -0.14097 C 0.02309 -0.14097 0.03108 -0.13982 0.03889 -0.13912 C 0.0408 -0.13912 0.04271 -0.13912 0.04462 -0.13912 L 0.04462 -0.13889 " pathEditMode="relative" rAng="0" ptsTypes="AAAAAAAAAAAAAA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1.48148E-6 L 0.03785 0.04121 C 0.04549 0.05046 0.05695 0.05556 0.06893 0.05556 C 0.08247 0.05556 0.0934 0.05046 0.10104 0.04121 L 0.13768 -1.48148E-6 " pathEditMode="relative" rAng="0" ptsTypes="AAA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277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-0.00162 L -0.00538 -0.00138 C -0.01128 -0.03194 -0.00347 -0.003 -0.01667 -0.02615 C -0.01771 -0.028 -0.01805 -0.03032 -0.01962 -0.03125 C -0.02205 -0.0331 -0.02517 -0.03356 -0.02795 -0.03449 L -0.03229 -0.03611 C -0.03507 -0.03842 -0.0375 -0.04166 -0.04062 -0.04282 C -0.04201 -0.04328 -0.0434 -0.04398 -0.04479 -0.04444 C -0.04878 -0.0456 -0.05347 -0.04675 -0.05746 -0.04768 C -0.06024 -0.04814 -0.06302 -0.04884 -0.06597 -0.0493 C -0.07014 -0.05 -0.0743 -0.05046 -0.07847 -0.05069 C -0.09132 -0.05046 -0.1092 -0.05138 -0.12344 -0.04768 C -0.12483 -0.04722 -0.12621 -0.04675 -0.1276 -0.04606 C -0.12917 -0.04513 -0.13038 -0.04375 -0.13177 -0.04282 C -0.13368 -0.04166 -0.13559 -0.0405 -0.1375 -0.03958 C -0.14149 -0.0331 -0.14201 -0.03333 -0.14444 -0.02615 C -0.14514 -0.02476 -0.14583 -0.02314 -0.14601 -0.02152 C -0.14618 -0.01504 -0.14601 -0.00833 -0.14601 -0.00162 L -0.14601 -0.00138 " pathEditMode="relative" rAng="0" ptsTypes="AAAAAAAAAAAAAAAAAAA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4" grpId="0"/>
      <p:bldP spid="27" grpId="0" animBg="1"/>
      <p:bldP spid="28" grpId="0" animBg="1"/>
      <p:bldP spid="29" grpId="0"/>
      <p:bldP spid="30" grpId="0"/>
      <p:bldP spid="31" grpId="0" animBg="1"/>
      <p:bldP spid="32" grpId="0"/>
      <p:bldP spid="3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8365" y="2814935"/>
            <a:ext cx="56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4114800" y="3866186"/>
            <a:ext cx="762000" cy="742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27736" y="4830451"/>
            <a:ext cx="762000" cy="742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5" grpId="0" animBg="1"/>
      <p:bldP spid="15" grpId="1" animBg="1"/>
      <p:bldP spid="34" grpId="0" animBg="1"/>
      <p:bldP spid="34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8365" y="2814935"/>
            <a:ext cx="56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29" name="Freeform 28"/>
          <p:cNvSpPr/>
          <p:nvPr/>
        </p:nvSpPr>
        <p:spPr>
          <a:xfrm>
            <a:off x="3276600" y="3349483"/>
            <a:ext cx="2590800" cy="17502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36897" y="3478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65851" y="2781599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5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0973 0.281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140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347 L 0.00973 -0.2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07518 0.0419 C 0.09098 0.05139 0.11459 0.05672 0.13924 0.05672 C 0.16737 0.05672 0.18976 0.05139 0.20556 0.0419 L 0.28091 -3.7037E-6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5" y="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28091 0.004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0" grpId="0"/>
      <p:bldP spid="29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5753100" cy="4114800"/>
          </a:xfrm>
        </p:spPr>
        <p:txBody>
          <a:bodyPr>
            <a:normAutofit/>
          </a:bodyPr>
          <a:lstStyle/>
          <a:p>
            <a:r>
              <a:rPr lang="en-US" dirty="0"/>
              <a:t>Suppose, you are given a jar containing some business cards.</a:t>
            </a:r>
          </a:p>
          <a:p>
            <a:r>
              <a:rPr lang="en-US" dirty="0"/>
              <a:t>You are asked to determine whether the name “</a:t>
            </a:r>
            <a:r>
              <a:rPr lang="en-US" dirty="0" err="1"/>
              <a:t>Mukesh</a:t>
            </a:r>
            <a:r>
              <a:rPr lang="en-US" dirty="0"/>
              <a:t> </a:t>
            </a:r>
            <a:r>
              <a:rPr lang="en-US" dirty="0" err="1"/>
              <a:t>Ambani</a:t>
            </a:r>
            <a:r>
              <a:rPr lang="en-US" dirty="0"/>
              <a:t>" is in the jar.  </a:t>
            </a:r>
          </a:p>
          <a:p>
            <a:r>
              <a:rPr lang="en-US" dirty="0"/>
              <a:t>To do this, you decide to simply go through all the cards one by one.</a:t>
            </a:r>
          </a:p>
          <a:p>
            <a:r>
              <a:rPr lang="en-US" dirty="0"/>
              <a:t>How long this takes? </a:t>
            </a:r>
          </a:p>
          <a:p>
            <a:pPr marL="400050"/>
            <a:r>
              <a:rPr lang="en-US" dirty="0">
                <a:solidFill>
                  <a:srgbClr val="C00000"/>
                </a:solidFill>
              </a:rPr>
              <a:t>Can be determined by how many cards are in the jar, i.e., Size of Input.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163472"/>
            <a:ext cx="21677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5" name="Straight Connector 24"/>
          <p:cNvCxnSpPr>
            <a:stCxn id="17" idx="5"/>
            <a:endCxn id="26" idx="0"/>
          </p:cNvCxnSpPr>
          <p:nvPr/>
        </p:nvCxnSpPr>
        <p:spPr>
          <a:xfrm>
            <a:off x="4136897" y="5401852"/>
            <a:ext cx="269629" cy="458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1726" y="5859917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4565" y="2814935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874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4565" y="2814935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3733800" y="4399586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4191000" y="4572000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3.7037E-7 L -0.00052 0.00023 C -0.00139 -0.00579 -0.00226 -0.01134 -0.00313 -0.01713 C -0.00365 -0.02014 -0.00434 -0.02338 -0.00434 -0.02639 C -0.00694 -0.0581 -0.00417 -0.03935 -0.00694 -0.05648 C -0.00677 -0.07037 -0.0066 -0.08426 -0.00573 -0.09792 C -0.00573 -0.1 -0.00504 -0.10185 -0.00434 -0.10347 C -0.00382 -0.10556 -0.00243 -0.10718 -0.00174 -0.10926 C -0.00122 -0.11088 -0.00139 -0.11319 -0.00052 -0.11481 C 0.00226 -0.12083 0.0033 -0.12037 0.00746 -0.12245 C 0.00885 -0.12361 0.0099 -0.125 0.01146 -0.12616 C 0.0125 -0.12708 0.01406 -0.12755 0.01528 -0.12801 C 0.01892 -0.1294 0.0224 -0.13009 0.02587 -0.13171 C 0.02726 -0.13241 0.02847 -0.13356 0.02986 -0.13356 C 0.04531 -0.13565 0.04931 -0.13542 0.06163 -0.13542 L 0.06163 -0.13518 " pathEditMode="relative" rAng="0" ptsTypes="AAAAAAAAAAA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-67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463 L -0.00122 0.00463 C 0.00121 0.03588 0.00087 0.02361 -0.00122 0.07407 C -0.00139 0.07615 -0.00295 0.08564 -0.00399 0.08865 C -0.00486 0.09074 -0.0059 0.09236 -0.00695 0.09421 C -0.00729 0.09583 -0.00747 0.09814 -0.00833 0.09976 C -0.01077 0.1037 -0.01389 0.10694 -0.01684 0.11041 C -0.01823 0.11226 -0.01979 0.11435 -0.02101 0.1162 C -0.02222 0.11875 -0.02327 0.12152 -0.025 0.12338 C -0.02656 0.12523 -0.02882 0.12569 -0.03073 0.12708 C -0.03351 0.12963 -0.03594 0.13333 -0.03906 0.13472 C -0.04202 0.13588 -0.04497 0.13634 -0.0474 0.13819 C -0.05365 0.14375 -0.05243 0.14421 -0.06285 0.14421 C -0.06354 0.14421 -0.06389 0.14259 -0.06389 0.14189 L -0.06389 0.14213 " pathEditMode="relative" rAng="0" ptsTypes="AAAAAAAAAAAAA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01927 0.03726 C 0.02326 0.0456 0.02934 0.05023 0.03576 0.05023 C 0.04288 0.05023 0.04878 0.0456 0.05278 0.03726 L 0.07222 4.81481E-6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-0.07379 4.8148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/>
      <p:bldP spid="30" grpId="0"/>
      <p:bldP spid="27" grpId="0" animBg="1"/>
      <p:bldP spid="28" grpId="0" animBg="1"/>
      <p:bldP spid="34" grpId="0" animBg="1"/>
      <p:bldP spid="34" grpId="1" animBg="1"/>
      <p:bldP spid="35" grpId="0" animBg="1"/>
      <p:bldP spid="35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4565" y="2814935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38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2814935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 rot="20912237">
            <a:off x="3240843" y="533400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3733800" y="550641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8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139 L -0.02239 0.00139 C -0.03264 0.00139 -0.04514 0.03773 -0.04514 0.06759 L -0.04514 0.1338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6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82 0.00093 0.00746 0.00255 0.01146 0.00278 C 0.02378 0.00325 0.0276 0.00209 0.0375 0 C 0.03854 -0.00092 0.03958 -0.00162 0.04062 -0.00277 C 0.04861 -0.0118 0.03802 -0.00208 0.04791 -0.01111 C 0.04982 -0.01296 0.05416 -0.01666 0.05416 -0.01666 C 0.05486 -0.01805 0.05521 -0.01967 0.05625 -0.02083 C 0.05798 -0.02314 0.0625 -0.02638 0.0625 -0.02638 C 0.06389 -0.02916 0.0658 -0.03171 0.06666 -0.03472 L 0.06875 -0.04305 C 0.06909 -0.04513 0.07014 -0.04675 0.07083 -0.04861 C 0.07187 -0.05277 0.07396 -0.06111 0.07396 -0.06111 C 0.07361 -0.07268 0.07343 -0.08425 0.07291 -0.09583 C 0.07274 -0.09838 0.07222 -0.10046 0.07187 -0.10277 C 0.07152 -0.10439 0.07118 -0.10578 0.07083 -0.10694 C 0.06701 -0.11805 0.06701 -0.11713 0.0625 -0.12638 C 0.0618 -0.12777 0.06146 -0.12963 0.06041 -0.13055 C 0.05937 -0.13148 0.05816 -0.1324 0.05729 -0.13333 C 0.05607 -0.13472 0.05538 -0.1368 0.05416 -0.1375 C 0.05208 -0.13865 0.05 -0.13842 0.04791 -0.13888 C 0.04236 -0.14189 0.04444 -0.14166 0.04166 -0.14166 L 0.04166 -0.14166 " pathEditMode="relative" ptsTypes="AAAAAAAAAAAAAAAAAAAAA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787 L 0.03872 0.03796 C 0.04688 0.04815 0.05903 0.05394 0.0717 0.05394 C 0.08611 0.05394 0.09757 0.04815 0.10573 0.03796 L 0.14462 -0.0078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30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787 L 0.00295 -0.00764 C 0.00173 -0.02616 0.00295 -0.025 0.00052 -0.03657 C 0.00017 -0.03843 2.77778E-6 -0.04005 -0.00052 -0.04144 C -0.00104 -0.04282 -0.00209 -0.04421 -0.00261 -0.04537 C -0.00313 -0.04653 -0.00313 -0.04815 -0.00365 -0.04907 C -0.00452 -0.05023 -0.00573 -0.05093 -0.00677 -0.05162 C -0.00851 -0.05787 -0.00799 -0.05741 -0.01424 -0.06273 C -0.01476 -0.06366 -0.02049 -0.06875 -0.02153 -0.06944 C -0.02292 -0.06991 -0.02448 -0.06991 -0.0257 -0.07037 C -0.03056 -0.07222 -0.02761 -0.07153 -0.03316 -0.07269 C -0.03525 -0.07361 -0.0375 -0.07384 -0.03941 -0.07431 C -0.04097 -0.07431 -0.04219 -0.07523 -0.04358 -0.07546 C -0.04653 -0.07593 -0.04948 -0.07593 -0.05209 -0.07662 C -0.05434 -0.07708 -0.05625 -0.07755 -0.05834 -0.07755 C -0.06754 -0.07755 -0.07674 -0.07755 -0.08577 -0.07662 L -0.09532 -0.07269 C -0.09636 -0.07269 -0.09757 -0.07269 -0.09844 -0.07153 C -0.10052 -0.06991 -0.10243 -0.06759 -0.10469 -0.06667 C -0.11042 -0.06435 -0.10695 -0.06597 -0.11424 -0.06042 C -0.11528 -0.05949 -0.1165 -0.05903 -0.11736 -0.05787 C -0.11841 -0.05671 -0.11927 -0.05532 -0.12049 -0.05417 C -0.12153 -0.05324 -0.12257 -0.05324 -0.12361 -0.05278 C -0.12483 -0.05162 -0.12604 -0.05046 -0.12691 -0.04907 C -0.12847 -0.04676 -0.12969 -0.04421 -0.13108 -0.04144 C -0.13403 -0.03634 -0.13264 -0.03935 -0.13525 -0.03264 C -0.1375 -0.00949 -0.13472 -0.03218 -0.13837 -0.01412 C -0.13976 -0.0081 -0.13889 -0.01088 -0.14028 -0.00648 L -0.14028 -0.00602 " pathEditMode="relative" rAng="0" ptsTypes="AAAAAAAAAAAAAAAAAAAAAAAAAAAAA">
                                      <p:cBhvr>
                                        <p:cTn id="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30" grpId="0"/>
      <p:bldP spid="33" grpId="0"/>
      <p:bldP spid="29" grpId="0" animBg="1"/>
      <p:bldP spid="29" grpId="1" animBg="1"/>
      <p:bldP spid="31" grpId="0" animBg="1"/>
      <p:bldP spid="31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4565" y="2814935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50592" y="2761927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</p:spTree>
    <p:extLst>
      <p:ext uri="{BB962C8B-B14F-4D97-AF65-F5344CB8AC3E}">
        <p14:creationId xmlns:p14="http://schemas.microsoft.com/office/powerpoint/2010/main" val="9020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573 4.81481E-6 C -0.08073 4.81481E-6 -0.11129 0.07638 -0.11129 0.13865 L -0.11129 0.2773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1386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3.33333E-6 0.00023 C 0.00608 -0.0007 0.01233 -0.00093 0.01875 -0.00185 C 0.02414 -0.00255 0.02813 -0.00463 0.03334 -0.00695 C 0.04289 -0.01088 0.03091 -0.00602 0.04271 -0.01019 C 0.0441 -0.01065 0.04549 -0.01134 0.04688 -0.01204 C 0.04775 -0.01296 0.04844 -0.01435 0.04948 -0.01528 C 0.0507 -0.01621 0.05226 -0.01574 0.05348 -0.01667 C 0.05486 -0.01806 0.05504 -0.0206 0.05625 -0.02176 C 0.06407 -0.03148 0.0566 -0.01783 0.06424 -0.03009 C 0.07275 -0.04352 0.0658 -0.03704 0.07361 -0.04352 C 0.07448 -0.04514 0.07535 -0.04699 0.07639 -0.04838 C 0.0783 -0.05139 0.08299 -0.05671 0.08299 -0.05648 C 0.08351 -0.05833 0.08368 -0.06019 0.08438 -0.06181 C 0.08542 -0.06412 0.09028 -0.07176 0.09115 -0.07338 C 0.0915 -0.075 0.09184 -0.07685 0.09236 -0.07847 C 0.09323 -0.08009 0.09445 -0.08148 0.09514 -0.08333 C 0.1 -0.09722 0.09236 -0.08287 0.09914 -0.09653 C 0.10087 -0.1 0.10452 -0.10671 0.10452 -0.10648 C 0.10486 -0.1088 0.10521 -0.11111 0.10573 -0.1132 C 0.1066 -0.11644 0.10799 -0.11991 0.10851 -0.12338 C 0.10955 -0.12986 0.11094 -0.13889 0.1125 -0.14491 L 0.11389 -0.14977 C 0.11424 -0.15324 0.11493 -0.15648 0.11511 -0.15972 C 0.11754 -0.19421 0.11684 -0.21482 0.11511 -0.25301 C 0.11511 -0.25463 0.11424 -0.25625 0.11389 -0.25787 C 0.11094 -0.27107 0.11129 -0.2669 0.11129 -0.27408 L 0.11129 -0.27408 " pathEditMode="relative" rAng="0" ptsTypes="AAAAAAAAAAAAAAAAAAAAAAAAAA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208 L 0.05763 0.03889 C 0.06979 0.04815 0.08819 0.05348 0.10729 0.05348 C 0.12916 0.05348 0.1467 0.04815 0.15885 0.03889 L 0.21753 -0.00208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2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12 -0.00649 -0.00746 -0.01204 -0.00937 -0.01922 L -0.01198 -0.02987 C -0.01233 -0.03149 -0.01233 -0.0338 -0.01319 -0.03519 C -0.01406 -0.03635 -0.0151 -0.03727 -0.0158 -0.03866 C -0.02066 -0.04699 -0.01927 -0.04862 -0.025 -0.05255 C -0.02639 -0.05348 -0.02778 -0.05371 -0.02899 -0.0544 C -0.04028 -0.06436 -0.02604 -0.05232 -0.03698 -0.05973 C -0.03923 -0.06112 -0.04132 -0.06297 -0.04358 -0.06482 C -0.04618 -0.06713 -0.04826 -0.07084 -0.05139 -0.07199 C -0.05312 -0.07246 -0.05486 -0.07292 -0.0566 -0.07362 C -0.06007 -0.075 -0.06597 -0.07824 -0.06979 -0.07894 C -0.07413 -0.07987 -0.07864 -0.0801 -0.08298 -0.08056 C -0.10903 -0.0801 -0.13489 -0.08241 -0.16059 -0.07709 C -0.16285 -0.07662 -0.16493 -0.07593 -0.16719 -0.07547 C -0.16858 -0.07431 -0.16962 -0.07269 -0.17118 -0.07199 C -0.17326 -0.07084 -0.17552 -0.07084 -0.17778 -0.07014 C -0.17951 -0.06968 -0.18125 -0.06899 -0.18298 -0.06829 C -0.18923 -0.06297 -0.18542 -0.06551 -0.19479 -0.06135 C -0.19618 -0.06088 -0.19757 -0.06065 -0.19878 -0.05973 C -0.20434 -0.05463 -0.20121 -0.05718 -0.20798 -0.05255 C -0.21024 -0.04977 -0.21354 -0.04769 -0.21458 -0.04375 L -0.21719 -0.03334 C -0.22118 -0.0176 -0.21858 -0.02987 -0.21858 0.00532 L -0.21858 0.00532 " pathEditMode="relative" ptsTypes="AAAAAAAAAAAAAAAAAAAAAAAAAA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0" grpId="0"/>
      <p:bldP spid="33" grpId="0"/>
      <p:bldP spid="25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Connector 22"/>
          <p:cNvCxnSpPr>
            <a:stCxn id="17" idx="3"/>
            <a:endCxn id="24" idx="0"/>
          </p:cNvCxnSpPr>
          <p:nvPr/>
        </p:nvCxnSpPr>
        <p:spPr>
          <a:xfrm flipH="1">
            <a:off x="3505200" y="5401852"/>
            <a:ext cx="200645" cy="4580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3200400" y="5859918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</p:spTree>
    <p:extLst>
      <p:ext uri="{BB962C8B-B14F-4D97-AF65-F5344CB8AC3E}">
        <p14:creationId xmlns:p14="http://schemas.microsoft.com/office/powerpoint/2010/main" val="2101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" y="4114800"/>
            <a:ext cx="1990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 Max Heap, parent node is </a:t>
            </a:r>
            <a:r>
              <a:rPr lang="en-US" sz="2200" dirty="0">
                <a:solidFill>
                  <a:srgbClr val="FF0000"/>
                </a:solidFill>
              </a:rPr>
              <a:t>always greater than or equal to </a:t>
            </a:r>
            <a:r>
              <a:rPr lang="en-US" sz="2200" dirty="0"/>
              <a:t>the child nodes.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 Max Heap</a:t>
            </a: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3733800" y="4399586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4191000" y="4572000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0.03073 -3.7037E-7 C 0.04462 -3.7037E-7 0.06163 -0.0375 0.06163 -0.06782 L 0.06163 -0.13565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678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-1.38889E-6 0.00023 C -0.00364 -0.00208 -0.00694 -0.00463 -0.01059 -0.00648 C -0.01389 -0.0081 -0.02274 -0.00926 -0.025 -0.00972 C -0.03351 -0.0132 -0.03055 -0.0125 -0.04583 -0.00972 C -0.04861 -0.00926 -0.05104 -0.00741 -0.05382 -0.00648 L -0.05764 -0.00486 C -0.06111 -0.00139 -0.06458 0.00208 -0.06823 0.00486 C -0.07066 0.00718 -0.07413 0.00856 -0.07587 0.01157 C -0.08073 0.01944 -0.0783 0.0162 -0.08246 0.0213 C -0.08316 0.02454 -0.08403 0.02963 -0.08524 0.03264 C -0.08594 0.03518 -0.08715 0.03704 -0.08785 0.03912 C -0.08889 0.04236 -0.09045 0.04907 -0.09045 0.0493 C -0.0908 0.05393 -0.09167 0.05903 -0.09167 0.06389 C -0.09167 0.08218 -0.09167 0.08565 -0.08906 0.09792 C -0.08819 0.10208 -0.08767 0.10579 -0.08646 0.10949 C -0.08507 0.11389 -0.07934 0.12014 -0.07726 0.12268 L -0.07326 0.12755 C -0.07239 0.13079 -0.0717 0.13518 -0.06944 0.13727 C -0.0684 0.13843 -0.06684 0.13843 -0.06562 0.13912 C -0.06476 0.13958 -0.06389 0.14028 -0.06302 0.14097 L -0.06302 0.1412 " pathEditMode="relative" rAng="0" ptsTypes="AAAAAAAAAAAAAAAAAAAA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2101 0.04005 C 0.02552 0.04907 0.03212 0.05393 0.03906 0.05393 C 0.04688 0.05393 0.05313 0.04907 0.05764 0.04005 L 0.07882 1.11111E-6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26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118 -0.00301 -0.00468 -0.00162 -0.03437 0 C -0.06788 0.00185 -0.06406 0.00185 -0.08038 0.00185 L -0.08038 0.00185 " pathEditMode="relative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/>
      <p:bldP spid="30" grpId="0"/>
      <p:bldP spid="29" grpId="0" animBg="1"/>
      <p:bldP spid="29" grpId="1" animBg="1"/>
      <p:bldP spid="31" grpId="0" animBg="1"/>
      <p:bldP spid="3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4509106" y="4562825"/>
            <a:ext cx="312738" cy="412750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4945610" y="4303435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7167" y="2797099"/>
            <a:ext cx="36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00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371 L 0.0309 -0.00602 C 0.04479 -0.00695 0.06371 0.03217 0.0651 0.06527 L 0.06788 0.13865 " pathEditMode="relative" rAng="21420000" ptsTypes="AA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710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875 -0.0125 -0.00243 -0.00347 -0.01979 -0.0088 C -0.01979 -0.0088 -0.02969 -0.0132 -0.03177 -0.01412 L -0.03559 -0.01597 C -0.04844 -0.02871 -0.03472 -0.01621 -0.04479 -0.02292 C -0.04844 -0.02546 -0.04983 -0.02778 -0.05278 -0.03171 C -0.05312 -0.03334 -0.05347 -0.03519 -0.05399 -0.03704 C -0.05486 -0.03889 -0.05608 -0.04028 -0.05677 -0.04213 C -0.0592 -0.05 -0.05677 -0.04769 -0.05937 -0.0544 C -0.06007 -0.05625 -0.06111 -0.05787 -0.06198 -0.05972 C -0.06285 -0.06389 -0.06406 -0.06783 -0.06458 -0.07199 C -0.06719 -0.09144 -0.06597 -0.12662 -0.06597 -0.14028 L -0.06597 -0.14028 " pathEditMode="relative" ptsTypes="AAAAAAAAAAAA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3819 0.04005 C 0.04635 0.04907 0.05833 0.05393 0.07083 0.05393 C 0.08507 0.05393 0.09653 0.04907 0.10469 0.04005 L 0.14306 1.11111E-6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26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0254 L -0.00573 -0.00231 C -0.00659 -0.01435 -0.00642 -0.02616 -0.00746 -0.03796 C -0.00763 -0.04004 -0.0092 -0.0419 -0.00972 -0.04421 C -0.01093 -0.04699 -0.01111 -0.05046 -0.01232 -0.05324 C -0.01319 -0.05486 -0.01406 -0.05625 -0.0151 -0.0581 C -0.01579 -0.05995 -0.01649 -0.06204 -0.01736 -0.06389 C -0.01944 -0.06782 -0.021 -0.07037 -0.02378 -0.07315 C -0.0276 -0.07708 -0.02951 -0.07708 -0.03489 -0.07963 C -0.03611 -0.07986 -0.0375 -0.07986 -0.03871 -0.08079 C -0.03993 -0.08194 -0.04097 -0.08333 -0.04236 -0.08403 C -0.04427 -0.08495 -0.0467 -0.08495 -0.04861 -0.08542 C -0.04982 -0.08588 -0.05121 -0.08657 -0.05243 -0.08727 C -0.07586 -0.08634 -0.09166 -0.09074 -0.11093 -0.08403 C -0.11232 -0.08356 -0.11354 -0.08287 -0.11493 -0.08264 C -0.12309 -0.07199 -0.11406 -0.08194 -0.12222 -0.07639 C -0.13663 -0.06667 -0.12534 -0.07407 -0.13229 -0.06713 C -0.13368 -0.06597 -0.13489 -0.06504 -0.13611 -0.06389 C -0.1401 -0.05671 -0.13819 -0.06111 -0.14097 -0.05023 L -0.14253 -0.0456 C -0.1427 -0.0368 -0.1427 -0.02801 -0.14357 -0.01944 C -0.14652 0.01042 -0.146 -0.01898 -0.146 -0.00069 L -0.146 -0.00046 " pathEditMode="relative" rAng="0" ptsTypes="AAAAAAAAAAAAAAAAAAAAA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0" grpId="0"/>
      <p:bldP spid="25" grpId="0" animBg="1"/>
      <p:bldP spid="25" grpId="1" animBg="1"/>
      <p:bldP spid="26" grpId="0" animBg="1"/>
      <p:bldP spid="26" grpId="1" animBg="1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1" name="Straight Connector 20"/>
          <p:cNvCxnSpPr>
            <a:endCxn id="22" idx="0"/>
          </p:cNvCxnSpPr>
          <p:nvPr/>
        </p:nvCxnSpPr>
        <p:spPr>
          <a:xfrm>
            <a:off x="4711326" y="4443519"/>
            <a:ext cx="394074" cy="461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4905325"/>
            <a:ext cx="609600" cy="5773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167" y="2797099"/>
            <a:ext cx="36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5768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167" y="2797099"/>
            <a:ext cx="36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3733800" y="4399586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191000" y="4572000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3143 4.44444E-6 C -0.04566 4.44444E-6 -0.06285 0.03935 -0.06285 0.07152 L -0.06285 0.14305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715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903 -0.00069 0.03837 0.00023 0.05521 -0.00532 C 0.0566 -0.00579 0.05781 -0.00648 0.0592 -0.00718 C 0.06805 -0.01505 0.05677 -0.00602 0.07101 -0.0125 C 0.07239 -0.01296 0.07361 -0.01481 0.07483 -0.01597 C 0.07621 -0.01829 0.07778 -0.02037 0.07882 -0.02292 C 0.07951 -0.02454 0.07969 -0.02639 0.08021 -0.02824 C 0.08437 -0.04097 0.08177 -0.02917 0.0842 -0.04213 C 0.08368 -0.0662 0.08403 -0.09028 0.08281 -0.11412 C 0.08264 -0.11643 0.07708 -0.12361 0.07621 -0.12454 C 0.07378 -0.12731 0.0684 -0.13171 0.0684 -0.13171 L 0.06701 -0.13681 L 0.06701 -0.13681 " pathEditMode="relative" ptsTypes="AAAAAAAAAAAA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2101 0.04005 C 0.02552 0.04907 0.03212 0.05393 0.03906 0.05393 C 0.04688 0.05393 0.05313 0.04907 0.05764 0.04005 L 0.07882 1.11111E-6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26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3403 -0.00509 -0.00798 -0.00185 -0.07882 -0.00185 L -0.07882 -0.00185 " pathEditMode="relative" ptsTypes="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/>
      <p:bldP spid="30" grpId="0"/>
      <p:bldP spid="25" grpId="0" animBg="1"/>
      <p:bldP spid="25" grpId="1" animBg="1"/>
      <p:bldP spid="26" grpId="0" animBg="1"/>
      <p:bldP spid="26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2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 the following elements in Ascending order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23115" y="2789349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2919895" y="2418509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81000" y="3472935"/>
            <a:ext cx="1895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/>
              <a:t>Step 2 : Heap Sort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4191000" y="3950734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Connector 15"/>
          <p:cNvCxnSpPr>
            <a:stCxn id="14" idx="3"/>
            <a:endCxn id="17" idx="0"/>
          </p:cNvCxnSpPr>
          <p:nvPr/>
        </p:nvCxnSpPr>
        <p:spPr>
          <a:xfrm flipH="1">
            <a:off x="3921371" y="4443519"/>
            <a:ext cx="358903" cy="465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16571" y="4909067"/>
            <a:ext cx="609600" cy="577333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3182" y="2779179"/>
            <a:ext cx="33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3194" y="2780212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529" y="2789490"/>
            <a:ext cx="40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0700" y="2781599"/>
            <a:ext cx="5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" y="4114800"/>
            <a:ext cx="1990032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</a:rPr>
              <a:t>Swap</a:t>
            </a:r>
            <a:r>
              <a:rPr lang="en-US" sz="2200" dirty="0"/>
              <a:t> the first and the last nodes and </a:t>
            </a:r>
            <a:r>
              <a:rPr lang="en-US" sz="2200" dirty="0">
                <a:solidFill>
                  <a:srgbClr val="FF0000"/>
                </a:solidFill>
              </a:rPr>
              <a:t>delete</a:t>
            </a:r>
            <a:r>
              <a:rPr lang="en-US" sz="2200" dirty="0"/>
              <a:t> the last node.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2700" y="3597259"/>
            <a:ext cx="2514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Heap is build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167" y="2797099"/>
            <a:ext cx="36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2755" y="5867400"/>
            <a:ext cx="785849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Remove the last element from heap and the sorting is over.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3200" y="2418509"/>
            <a:ext cx="3619500" cy="93429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3" grpId="0" animBg="1"/>
      <p:bldP spid="24" grpId="0" animBg="1"/>
      <p:bldP spid="21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10465</TotalTime>
  <Words>11994</Words>
  <Application>Microsoft Office PowerPoint</Application>
  <PresentationFormat>On-screen Show (4:3)</PresentationFormat>
  <Paragraphs>3609</Paragraphs>
  <Slides>151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4" baseType="lpstr">
      <vt:lpstr>MS Gothic</vt:lpstr>
      <vt:lpstr>Arial</vt:lpstr>
      <vt:lpstr>Calibri</vt:lpstr>
      <vt:lpstr>Cambria</vt:lpstr>
      <vt:lpstr>Cambria Math</vt:lpstr>
      <vt:lpstr>Comic Sans MS</vt:lpstr>
      <vt:lpstr>Consolas</vt:lpstr>
      <vt:lpstr>Open Sans Extrabold</vt:lpstr>
      <vt:lpstr>Open Sans Semibold</vt:lpstr>
      <vt:lpstr>Swis721 Cn BT</vt:lpstr>
      <vt:lpstr>Times New Roman</vt:lpstr>
      <vt:lpstr>Wingdings</vt:lpstr>
      <vt:lpstr>Office Theme</vt:lpstr>
      <vt:lpstr>PowerPoint Presentation</vt:lpstr>
      <vt:lpstr>Topics to be covered</vt:lpstr>
      <vt:lpstr>PowerPoint Presentation</vt:lpstr>
      <vt:lpstr>Analysis of Algorithm</vt:lpstr>
      <vt:lpstr>How Analysis is Done? </vt:lpstr>
      <vt:lpstr>Problem &amp; Instance</vt:lpstr>
      <vt:lpstr>Efficiency of Algorithm</vt:lpstr>
      <vt:lpstr>Efficiency of Algorithm</vt:lpstr>
      <vt:lpstr>Linear Search</vt:lpstr>
      <vt:lpstr>Linear Search</vt:lpstr>
      <vt:lpstr>Linear Search - Example</vt:lpstr>
      <vt:lpstr>Linear Search Algorithm</vt:lpstr>
      <vt:lpstr>Linear Search</vt:lpstr>
      <vt:lpstr>Analysis of Algorithm</vt:lpstr>
      <vt:lpstr>PowerPoint Presentation</vt:lpstr>
      <vt:lpstr>Book Finder</vt:lpstr>
      <vt:lpstr>Number Sorting</vt:lpstr>
      <vt:lpstr>Best, Average, &amp; Worst Case</vt:lpstr>
      <vt:lpstr>Bounds on Running Time </vt:lpstr>
      <vt:lpstr>Asymptotic Notations</vt:lpstr>
      <vt:lpstr>O-Notation (Big O notation) (Upper Bound)</vt:lpstr>
      <vt:lpstr>Ω-Notation (Omega notation) (Lower Bound)</vt:lpstr>
      <vt:lpstr>θ-Notation (Theta notation) (Same order) </vt:lpstr>
      <vt:lpstr>Asymptotic Notations</vt:lpstr>
      <vt:lpstr>Asymptotic Notations</vt:lpstr>
      <vt:lpstr>Asymptotic Notations - Example</vt:lpstr>
      <vt:lpstr>Asymptotic Notations - Example</vt:lpstr>
      <vt:lpstr>Asymptotic Notations - Example</vt:lpstr>
      <vt:lpstr>Common Orders of Magnitude</vt:lpstr>
      <vt:lpstr>Growth of Function (HW)</vt:lpstr>
      <vt:lpstr>Exercises </vt:lpstr>
      <vt:lpstr>Asymptotic Notations in Equations</vt:lpstr>
      <vt:lpstr>Exercises</vt:lpstr>
      <vt:lpstr>Home Work</vt:lpstr>
      <vt:lpstr>PowerPoint Presentation</vt:lpstr>
      <vt:lpstr>Sum of n Elements of Array</vt:lpstr>
      <vt:lpstr>Running Time of Algorithm</vt:lpstr>
      <vt:lpstr>Running Time of Algorithm</vt:lpstr>
      <vt:lpstr>Analyzing Control Statement</vt:lpstr>
      <vt:lpstr>Analyzing Control Statement</vt:lpstr>
      <vt:lpstr>Home Work</vt:lpstr>
      <vt:lpstr>PowerPoint Presentation</vt:lpstr>
      <vt:lpstr>Applications of Sorting</vt:lpstr>
      <vt:lpstr>Bubble Sort</vt:lpstr>
      <vt:lpstr>Bubble Sort</vt:lpstr>
      <vt:lpstr>Bubble Sort</vt:lpstr>
      <vt:lpstr>Bubble Sort - Algorithm</vt:lpstr>
      <vt:lpstr>Bubble Sort - Analysis</vt:lpstr>
      <vt:lpstr>Bubble Sort - Analysis</vt:lpstr>
      <vt:lpstr>Bubble Sort: Best Case Analysis</vt:lpstr>
      <vt:lpstr>Selection Sort</vt:lpstr>
      <vt:lpstr>Selection Sort</vt:lpstr>
      <vt:lpstr>Selection Sort</vt:lpstr>
      <vt:lpstr>Selection Sort</vt:lpstr>
      <vt:lpstr>Selection Sort</vt:lpstr>
      <vt:lpstr>Selection Sort - Algorithm</vt:lpstr>
      <vt:lpstr>Selection Sort - Example</vt:lpstr>
      <vt:lpstr>Selection Sort Example</vt:lpstr>
      <vt:lpstr>Selection Sort - Algorithm</vt:lpstr>
      <vt:lpstr>Selection Sort - Analysis</vt:lpstr>
      <vt:lpstr>Selection Sort - Analysis</vt:lpstr>
      <vt:lpstr>Selection Sort - Analysis</vt:lpstr>
      <vt:lpstr>Insertion Sort - Example</vt:lpstr>
      <vt:lpstr>Insertion Sort - Example</vt:lpstr>
      <vt:lpstr>Insertion Sort - Example</vt:lpstr>
      <vt:lpstr>Insertion Sort - Example</vt:lpstr>
      <vt:lpstr>Insertion Sort - Algorithm</vt:lpstr>
      <vt:lpstr>Insertion Sort - Analysis</vt:lpstr>
      <vt:lpstr>Insertion Sort – Best Case Analysis</vt:lpstr>
      <vt:lpstr>Insertion Sort - Analysis</vt:lpstr>
      <vt:lpstr>Insertion Sort – Time Complexity</vt:lpstr>
      <vt:lpstr>Insertion Sort - Example</vt:lpstr>
      <vt:lpstr>Tutorial Questions</vt:lpstr>
      <vt:lpstr>Introduction to Heap</vt:lpstr>
      <vt:lpstr>Introduction to Heap</vt:lpstr>
      <vt:lpstr>Array Representation of Heap</vt:lpstr>
      <vt:lpstr>Array Representation of Heap</vt:lpstr>
      <vt:lpstr>Types of Heap</vt:lpstr>
      <vt:lpstr>Heap Sort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2</vt:lpstr>
      <vt:lpstr>Heap Sort – Example 2</vt:lpstr>
      <vt:lpstr>Heap Sort – Example 2</vt:lpstr>
      <vt:lpstr>Heap Sort – Example 2</vt:lpstr>
      <vt:lpstr>Heap Sort – Example 2</vt:lpstr>
      <vt:lpstr>Heap Sort – Example 2</vt:lpstr>
      <vt:lpstr>Heap Sort - Algorithm</vt:lpstr>
      <vt:lpstr>Build-Max-Heap - Algorithm</vt:lpstr>
      <vt:lpstr>Heap Sort - Algorithm</vt:lpstr>
      <vt:lpstr>Heap Sort - Algorithm</vt:lpstr>
      <vt:lpstr>Max-Heapify - Algorithm</vt:lpstr>
      <vt:lpstr>Heap Sort - Algorithm</vt:lpstr>
      <vt:lpstr>Heap Sort - Analysis</vt:lpstr>
      <vt:lpstr>Exercises (HW) </vt:lpstr>
      <vt:lpstr>Shell Sort - Example</vt:lpstr>
      <vt:lpstr>Shell Sort - Example</vt:lpstr>
      <vt:lpstr>Shell Sort - Example</vt:lpstr>
      <vt:lpstr>Shell Sort - Example</vt:lpstr>
      <vt:lpstr>Shell Sort - Procedure</vt:lpstr>
      <vt:lpstr>Shell Sort - Exercise</vt:lpstr>
      <vt:lpstr>Radix Sort</vt:lpstr>
      <vt:lpstr>Radix Sort - Example</vt:lpstr>
      <vt:lpstr>Radix Sort - Example</vt:lpstr>
      <vt:lpstr>Radix Sort - Example</vt:lpstr>
      <vt:lpstr>Radix Sort - Analysis</vt:lpstr>
      <vt:lpstr>Bucket Sort - Example</vt:lpstr>
      <vt:lpstr>Bucket Sort - Example</vt:lpstr>
      <vt:lpstr>Bucket Sort - Algorithm</vt:lpstr>
      <vt:lpstr>Exercises – Home Work</vt:lpstr>
      <vt:lpstr>Counting Sort - Example</vt:lpstr>
      <vt:lpstr>Counting Sort - Example</vt:lpstr>
      <vt:lpstr>Counting Sort - Example</vt:lpstr>
      <vt:lpstr>Counting Sort - Example</vt:lpstr>
      <vt:lpstr>Counting Sort - Example</vt:lpstr>
      <vt:lpstr>Counting Sort - Procedure</vt:lpstr>
      <vt:lpstr>Counting Sort - Algorithm</vt:lpstr>
      <vt:lpstr>Counting Sort - Exercise </vt:lpstr>
      <vt:lpstr>PowerPoint Presentation</vt:lpstr>
      <vt:lpstr>Amortized Analysis </vt:lpstr>
      <vt:lpstr>Amortized Analysis </vt:lpstr>
      <vt:lpstr>Amortized Analysis - Example </vt:lpstr>
      <vt:lpstr>Amortized Analysis - Example </vt:lpstr>
      <vt:lpstr> Aggregate Method</vt:lpstr>
      <vt:lpstr>1. Aggregate Method</vt:lpstr>
      <vt:lpstr>1. Aggregate Method</vt:lpstr>
      <vt:lpstr> Accounting Method</vt:lpstr>
      <vt:lpstr>Amortized Analysis - Example </vt:lpstr>
      <vt:lpstr> Accounting Method</vt:lpstr>
      <vt:lpstr> Potential Method</vt:lpstr>
      <vt:lpstr> Potential Method</vt:lpstr>
      <vt:lpstr> Potential Method</vt:lpstr>
      <vt:lpstr>PowerPoint Presentation</vt:lpstr>
    </vt:vector>
  </TitlesOfParts>
  <Company>Darshan Institute of Engg.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Naimish Vadodariya</cp:lastModifiedBy>
  <cp:revision>1715</cp:revision>
  <dcterms:created xsi:type="dcterms:W3CDTF">2013-05-17T03:00:03Z</dcterms:created>
  <dcterms:modified xsi:type="dcterms:W3CDTF">2019-08-05T07:18:42Z</dcterms:modified>
</cp:coreProperties>
</file>